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  <p:sldMasterId id="2147483876" r:id="rId2"/>
  </p:sldMasterIdLst>
  <p:notesMasterIdLst>
    <p:notesMasterId r:id="rId24"/>
  </p:notesMasterIdLst>
  <p:sldIdLst>
    <p:sldId id="257" r:id="rId3"/>
    <p:sldId id="484" r:id="rId4"/>
    <p:sldId id="470" r:id="rId5"/>
    <p:sldId id="621" r:id="rId6"/>
    <p:sldId id="617" r:id="rId7"/>
    <p:sldId id="367" r:id="rId8"/>
    <p:sldId id="457" r:id="rId9"/>
    <p:sldId id="481" r:id="rId10"/>
    <p:sldId id="477" r:id="rId11"/>
    <p:sldId id="480" r:id="rId12"/>
    <p:sldId id="482" r:id="rId13"/>
    <p:sldId id="478" r:id="rId14"/>
    <p:sldId id="475" r:id="rId15"/>
    <p:sldId id="476" r:id="rId16"/>
    <p:sldId id="620" r:id="rId17"/>
    <p:sldId id="295" r:id="rId18"/>
    <p:sldId id="296" r:id="rId19"/>
    <p:sldId id="479" r:id="rId20"/>
    <p:sldId id="469" r:id="rId21"/>
    <p:sldId id="471" r:id="rId22"/>
    <p:sldId id="48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3CCE18-DEA4-486C-B81A-57E1E14E4341}">
          <p14:sldIdLst>
            <p14:sldId id="257"/>
            <p14:sldId id="484"/>
            <p14:sldId id="470"/>
            <p14:sldId id="621"/>
            <p14:sldId id="617"/>
            <p14:sldId id="367"/>
            <p14:sldId id="457"/>
            <p14:sldId id="481"/>
            <p14:sldId id="477"/>
            <p14:sldId id="480"/>
            <p14:sldId id="482"/>
            <p14:sldId id="478"/>
            <p14:sldId id="475"/>
            <p14:sldId id="476"/>
            <p14:sldId id="620"/>
            <p14:sldId id="295"/>
            <p14:sldId id="296"/>
            <p14:sldId id="479"/>
            <p14:sldId id="469"/>
            <p14:sldId id="471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D1"/>
    <a:srgbClr val="BD7012"/>
    <a:srgbClr val="EEF3E0"/>
    <a:srgbClr val="A53010"/>
    <a:srgbClr val="FFD85B"/>
    <a:srgbClr val="F5CBA0"/>
    <a:srgbClr val="72220B"/>
    <a:srgbClr val="C8B594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89824" autoAdjust="0"/>
  </p:normalViewPr>
  <p:slideViewPr>
    <p:cSldViewPr snapToGrid="0">
      <p:cViewPr varScale="1">
        <p:scale>
          <a:sx n="76" d="100"/>
          <a:sy n="76" d="100"/>
        </p:scale>
        <p:origin x="12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3E07F-129B-43E7-B0E5-5DA63CAFB1AC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B34D-E8EF-4A1F-A049-EE27E5812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38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of the course is “Software Development Paradigm in the Era of Big Data”.</a:t>
            </a:r>
            <a:endParaRPr lang="zh-CN" altLang="zh-CN" sz="4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DB0EC-AE98-40B3-AD9A-8EB4F04267C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5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81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4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DB0EC-AE98-40B3-AD9A-8EB4F04267C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23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4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52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9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2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7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6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1200" b="1">
                <a:solidFill>
                  <a:srgbClr val="C00000"/>
                </a:solidFill>
              </a:rPr>
              <a:t>S</a:t>
            </a:r>
            <a:r>
              <a:rPr lang="en-US" sz="1200" b="1">
                <a:solidFill>
                  <a:srgbClr val="C00000"/>
                </a:solidFill>
              </a:rPr>
              <a:t>ervice-oriented architecture (SOA)</a:t>
            </a:r>
            <a:r>
              <a:rPr lang="en-US" sz="1200" b="1">
                <a:solidFill>
                  <a:schemeClr val="tx1"/>
                </a:solidFill>
              </a:rPr>
              <a:t> is an architectural style that supports service orientation.[1] over a network. </a:t>
            </a:r>
          </a:p>
          <a:p>
            <a:pPr>
              <a:lnSpc>
                <a:spcPct val="120000"/>
              </a:lnSpc>
            </a:pPr>
            <a:r>
              <a:rPr lang="en-US" sz="1200" b="1">
                <a:solidFill>
                  <a:schemeClr val="tx1"/>
                </a:solidFill>
              </a:rPr>
              <a:t>A </a:t>
            </a:r>
            <a:r>
              <a:rPr lang="en-US" sz="1200" b="1">
                <a:solidFill>
                  <a:srgbClr val="C00000"/>
                </a:solidFill>
              </a:rPr>
              <a:t>service</a:t>
            </a:r>
            <a:r>
              <a:rPr lang="en-US" sz="1200" b="1">
                <a:solidFill>
                  <a:schemeClr val="tx1"/>
                </a:solidFill>
              </a:rPr>
              <a:t> is a discrete unit of functionality that can be accessed remotely and acted upon and updated independently[2],</a:t>
            </a:r>
          </a:p>
          <a:p>
            <a:pPr>
              <a:lnSpc>
                <a:spcPct val="120000"/>
              </a:lnSpc>
            </a:pPr>
            <a:r>
              <a:rPr lang="en-US" sz="1200" b="1">
                <a:solidFill>
                  <a:schemeClr val="tx1"/>
                </a:solidFill>
              </a:rPr>
              <a:t>In service-oriented architecture, the functionalities may be provided between the application components through </a:t>
            </a:r>
            <a:r>
              <a:rPr lang="en-US" sz="1200" b="1">
                <a:solidFill>
                  <a:srgbClr val="C00000"/>
                </a:solidFill>
              </a:rPr>
              <a:t>a communication protocol </a:t>
            </a:r>
            <a:r>
              <a:rPr lang="en-US" sz="1200" b="1">
                <a:solidFill>
                  <a:schemeClr val="tx1"/>
                </a:solidFill>
              </a:rPr>
              <a:t>over a network [2].</a:t>
            </a:r>
            <a:endParaRPr lang="en-US" sz="8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800">
                <a:solidFill>
                  <a:srgbClr val="202122"/>
                </a:solidFill>
                <a:latin typeface="Arial" panose="020B0604020202020204" pitchFamily="34" charset="0"/>
              </a:rPr>
              <a:t>[1] "</a:t>
            </a:r>
            <a:r>
              <a:rPr lang="en-US" sz="800" u="sng">
                <a:solidFill>
                  <a:srgbClr val="0070C0"/>
                </a:solidFill>
                <a:latin typeface="Arial" panose="020B0604020202020204" pitchFamily="34" charset="0"/>
              </a:rPr>
              <a:t>SOA Source Book - What Is SOA?". </a:t>
            </a:r>
            <a:r>
              <a:rPr lang="en-US" sz="800">
                <a:solidFill>
                  <a:srgbClr val="202122"/>
                </a:solidFill>
                <a:latin typeface="Arial" panose="020B0604020202020204" pitchFamily="34" charset="0"/>
              </a:rPr>
              <a:t>collaboration.opengroup.org. Retrieved March 30, 2021.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>
                <a:solidFill>
                  <a:srgbClr val="202122"/>
                </a:solidFill>
                <a:latin typeface="Arial" panose="020B0604020202020204" pitchFamily="34" charset="0"/>
              </a:rPr>
              <a:t>[2] </a:t>
            </a:r>
            <a:r>
              <a:rPr lang="en-US" sz="800" b="0" i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sz="800" b="0" i="1" u="sng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Chapter 1: Service Oriented Architecture (SOA)". </a:t>
            </a:r>
            <a:r>
              <a:rPr lang="en-US" sz="8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msdn.microsoft.com. Archived from the original on July 7, 2017.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B34D-E8EF-4A1F-A049-EE27E58122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2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1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431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6608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2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2443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55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46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972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90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0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76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6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42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9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85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626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5015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944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3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3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10/18/2015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University of Chinese Academy of Sciences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defTabSz="457200"/>
            <a:fld id="{D57F1E4F-1CFF-5643-939E-217C01CDF565}" type="slidenum">
              <a:rPr lang="en-US" smtClean="0"/>
              <a:pPr defTabSz="4572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8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E1792-2C20-4340-B296-739EC8F37C7F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920CB-7DA3-4F5F-BFF2-7DC3EED55A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0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8.wmf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9.png"/><Relationship Id="rId2" Type="http://schemas.openxmlformats.org/officeDocument/2006/relationships/image" Target="../media/image7.emf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wmf"/><Relationship Id="rId5" Type="http://schemas.openxmlformats.org/officeDocument/2006/relationships/image" Target="../media/image10.wmf"/><Relationship Id="rId15" Type="http://schemas.openxmlformats.org/officeDocument/2006/relationships/image" Target="../media/image17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6B59A-C262-39B4-6FD5-3E8F98A70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508"/>
            <a:ext cx="12192000" cy="67415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3578" y="1286282"/>
            <a:ext cx="11304396" cy="143730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pPr algn="ctr"/>
            <a:r>
              <a:rPr lang="en-US" altLang="zh-CN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Very High-Level Programming and</a:t>
            </a:r>
            <a:r>
              <a:rPr lang="zh-CN" altLang="en-US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br>
              <a:rPr lang="en-US" altLang="zh-CN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altLang="zh-CN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Low/no</a:t>
            </a:r>
            <a:r>
              <a:rPr lang="zh-CN" altLang="en-US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Code</a:t>
            </a:r>
            <a:r>
              <a:rPr lang="zh-CN" altLang="en-US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48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Movem</a:t>
            </a:r>
            <a:r>
              <a:rPr lang="en-US" altLang="zh-CN" sz="44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ent</a:t>
            </a:r>
            <a:b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Software Development with 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Architecturalization  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4504" y="5731717"/>
            <a:ext cx="2994496" cy="11262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Haikuan Li, Visiting Professor</a:t>
            </a:r>
          </a:p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CLEBA Group,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Delfgauw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ketchFlow Print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The Netherlands</a:t>
            </a:r>
          </a:p>
          <a:p>
            <a:pPr>
              <a:spcBef>
                <a:spcPts val="0"/>
              </a:spcBef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ketchFlow Prin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9744" y="6011056"/>
            <a:ext cx="891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Haikuan Li, </a:t>
            </a:r>
            <a:r>
              <a:rPr lang="en-US" altLang="zh-CN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“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Software Development Paradigm in the Era of Big Data, ”</a:t>
            </a:r>
            <a:r>
              <a:rPr lang="en-US" altLang="zh-CN" b="1" spc="-1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ketchFlow Print" panose="02000000000000000000" pitchFamily="2" charset="0"/>
                <a:cs typeface="Times New Roman" panose="02020603050405020304" pitchFamily="18" charset="0"/>
              </a:rPr>
              <a:t> Lecture Notes, CLEBA Group, Delfgauw, The  Netherlands, April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66DAD-3BB9-4F15-AACB-3C462C758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808" y="2446534"/>
            <a:ext cx="7743919" cy="33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spc="-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high-level Programming  </a:t>
            </a:r>
            <a:br>
              <a:rPr lang="en-US" altLang="zh-CN" b="1" spc="-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 sz="32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Examples)</a:t>
            </a:r>
            <a:endParaRPr lang="zh-CN" altLang="en-US" b="1" spc="-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00325" y="1828799"/>
            <a:ext cx="8908000" cy="476488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Dynamic Programming: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Service-Oriented Programming: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 Discovery: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Low-Code Platforms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Product Lines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 startAt="3"/>
            </a:pP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3715" y="2320771"/>
            <a:ext cx="7830106" cy="3982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</a:t>
            </a:r>
            <a:r>
              <a:rPr lang="en-US" altLang="zh-CN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=</a:t>
            </a:r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Network Style Architecture </a:t>
            </a:r>
            <a:r>
              <a:rPr lang="en-US" altLang="zh-CN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Active Components</a:t>
            </a:r>
          </a:p>
        </p:txBody>
      </p:sp>
      <p:sp>
        <p:nvSpPr>
          <p:cNvPr id="8" name="矩形 7"/>
          <p:cNvSpPr/>
          <p:nvPr/>
        </p:nvSpPr>
        <p:spPr>
          <a:xfrm>
            <a:off x="3030152" y="3302307"/>
            <a:ext cx="7830105" cy="356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</a:t>
            </a:r>
            <a:r>
              <a:rPr lang="en-US" altLang="zh-CN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=</a:t>
            </a:r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Service-Oriented Architecture </a:t>
            </a:r>
            <a:r>
              <a:rPr lang="en-US" altLang="zh-CN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Services</a:t>
            </a:r>
          </a:p>
        </p:txBody>
      </p:sp>
      <p:sp>
        <p:nvSpPr>
          <p:cNvPr id="9" name="矩形 8"/>
          <p:cNvSpPr/>
          <p:nvPr/>
        </p:nvSpPr>
        <p:spPr>
          <a:xfrm>
            <a:off x="3109902" y="4116377"/>
            <a:ext cx="7830106" cy="3728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= Relation-Oriented Architecture </a:t>
            </a:r>
            <a:r>
              <a:rPr lang="en-US" altLang="zh-CN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Active Components</a:t>
            </a:r>
            <a:endParaRPr lang="zh-CN" altLang="en-US" sz="2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DCEBDC87-4F07-4536-854F-AB6219EB7A3C}"/>
              </a:ext>
            </a:extLst>
          </p:cNvPr>
          <p:cNvSpPr/>
          <p:nvPr/>
        </p:nvSpPr>
        <p:spPr>
          <a:xfrm>
            <a:off x="3109902" y="5055915"/>
            <a:ext cx="7830106" cy="3728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Application Assembling + Application Generators</a:t>
            </a:r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89CB26D1-AC59-4107-BC40-CF1BD8E9C482}"/>
              </a:ext>
            </a:extLst>
          </p:cNvPr>
          <p:cNvSpPr/>
          <p:nvPr/>
        </p:nvSpPr>
        <p:spPr>
          <a:xfrm>
            <a:off x="3102758" y="5886546"/>
            <a:ext cx="7830106" cy="3728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Software Development  with Strategic Reuse</a:t>
            </a:r>
          </a:p>
        </p:txBody>
      </p:sp>
    </p:spTree>
    <p:extLst>
      <p:ext uri="{BB962C8B-B14F-4D97-AF65-F5344CB8AC3E}">
        <p14:creationId xmlns:p14="http://schemas.microsoft.com/office/powerpoint/2010/main" val="328103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44527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Dynamic Programming</a:t>
            </a:r>
            <a:endParaRPr lang="zh-CN" altLang="en-US" sz="4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7710" y="2089728"/>
            <a:ext cx="8626902" cy="1582931"/>
          </a:xfrm>
        </p:spPr>
        <p:txBody>
          <a:bodyPr>
            <a:noAutofit/>
          </a:bodyPr>
          <a:lstStyle/>
          <a:p>
            <a:endParaRPr lang="en-US" altLang="zh-CN" sz="2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Network Style Architecture</a:t>
            </a:r>
          </a:p>
          <a:p>
            <a:r>
              <a:rPr lang="en-US" altLang="zh-CN"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Defined Things</a:t>
            </a:r>
          </a:p>
          <a:p>
            <a:r>
              <a:rPr lang="en-US" altLang="zh-CN"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 Integration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592925" y="4282218"/>
            <a:ext cx="7605233" cy="1293526"/>
            <a:chOff x="2712819" y="3561454"/>
            <a:chExt cx="6892612" cy="2992376"/>
          </a:xfrm>
        </p:grpSpPr>
        <p:grpSp>
          <p:nvGrpSpPr>
            <p:cNvPr id="5" name="组合 4"/>
            <p:cNvGrpSpPr/>
            <p:nvPr/>
          </p:nvGrpSpPr>
          <p:grpSpPr>
            <a:xfrm>
              <a:off x="2712819" y="3561454"/>
              <a:ext cx="2295471" cy="1370570"/>
              <a:chOff x="2472976" y="2482164"/>
              <a:chExt cx="2295471" cy="137057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3094544" y="2747318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591827" y="3056238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570205" y="3142735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053016" y="274731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308488" y="3483576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472976" y="2482164"/>
                <a:ext cx="2295471" cy="137057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>
                <a:stCxn id="6" idx="5"/>
                <a:endCxn id="7" idx="1"/>
              </p:cNvCxnSpPr>
              <p:nvPr/>
            </p:nvCxnSpPr>
            <p:spPr>
              <a:xfrm>
                <a:off x="3535823" y="3010997"/>
                <a:ext cx="131715" cy="904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8" idx="7"/>
                <a:endCxn id="6" idx="3"/>
              </p:cNvCxnSpPr>
              <p:nvPr/>
            </p:nvCxnSpPr>
            <p:spPr>
              <a:xfrm flipV="1">
                <a:off x="3011484" y="3010997"/>
                <a:ext cx="158771" cy="1769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9" idx="3"/>
                <a:endCxn id="7" idx="7"/>
              </p:cNvCxnSpPr>
              <p:nvPr/>
            </p:nvCxnSpPr>
            <p:spPr>
              <a:xfrm flipH="1">
                <a:off x="4033106" y="3010998"/>
                <a:ext cx="95621" cy="90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" idx="4"/>
                <a:endCxn id="10" idx="7"/>
              </p:cNvCxnSpPr>
              <p:nvPr/>
            </p:nvCxnSpPr>
            <p:spPr>
              <a:xfrm flipH="1">
                <a:off x="3749767" y="3365157"/>
                <a:ext cx="100555" cy="1687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8" idx="5"/>
                <a:endCxn id="10" idx="1"/>
              </p:cNvCxnSpPr>
              <p:nvPr/>
            </p:nvCxnSpPr>
            <p:spPr>
              <a:xfrm>
                <a:off x="3011484" y="3406414"/>
                <a:ext cx="372715" cy="127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5319366" y="3611892"/>
              <a:ext cx="1890371" cy="1396312"/>
              <a:chOff x="5069673" y="3008610"/>
              <a:chExt cx="1756637" cy="127944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235412" y="3322422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806315" y="3174657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85055" y="3802792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6118723" y="348717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431861" y="3655541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069673" y="3008610"/>
                <a:ext cx="1756637" cy="12794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18" idx="7"/>
                <a:endCxn id="19" idx="2"/>
              </p:cNvCxnSpPr>
              <p:nvPr/>
            </p:nvCxnSpPr>
            <p:spPr>
              <a:xfrm flipV="1">
                <a:off x="5676691" y="3329117"/>
                <a:ext cx="129624" cy="38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4"/>
                <a:endCxn id="22" idx="1"/>
              </p:cNvCxnSpPr>
              <p:nvPr/>
            </p:nvCxnSpPr>
            <p:spPr>
              <a:xfrm>
                <a:off x="5493907" y="3631341"/>
                <a:ext cx="13665" cy="69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9" idx="4"/>
                <a:endCxn id="20" idx="1"/>
              </p:cNvCxnSpPr>
              <p:nvPr/>
            </p:nvCxnSpPr>
            <p:spPr>
              <a:xfrm flipH="1">
                <a:off x="6060766" y="3483576"/>
                <a:ext cx="4044" cy="364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21" idx="0"/>
              </p:cNvCxnSpPr>
              <p:nvPr/>
            </p:nvCxnSpPr>
            <p:spPr>
              <a:xfrm>
                <a:off x="6118723" y="3322422"/>
                <a:ext cx="258495" cy="164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19" idx="4"/>
                <a:endCxn id="22" idx="7"/>
              </p:cNvCxnSpPr>
              <p:nvPr/>
            </p:nvCxnSpPr>
            <p:spPr>
              <a:xfrm flipH="1">
                <a:off x="5873140" y="3483576"/>
                <a:ext cx="191670" cy="2172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2" idx="4"/>
                <a:endCxn id="20" idx="3"/>
              </p:cNvCxnSpPr>
              <p:nvPr/>
            </p:nvCxnSpPr>
            <p:spPr>
              <a:xfrm>
                <a:off x="5690356" y="3964460"/>
                <a:ext cx="370410" cy="102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3906253" y="5258210"/>
              <a:ext cx="2108671" cy="1279441"/>
              <a:chOff x="3696390" y="4238880"/>
              <a:chExt cx="2108671" cy="127944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674823" y="440003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126925" y="480677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05303" y="489327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053016" y="4438134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678508" y="5002426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696390" y="4238880"/>
                <a:ext cx="2108671" cy="12794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/>
              <p:cNvCxnSpPr>
                <a:stCxn id="34" idx="5"/>
                <a:endCxn id="31" idx="2"/>
              </p:cNvCxnSpPr>
              <p:nvPr/>
            </p:nvCxnSpPr>
            <p:spPr>
              <a:xfrm flipV="1">
                <a:off x="4494295" y="4554496"/>
                <a:ext cx="180528" cy="1473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31" idx="5"/>
                <a:endCxn id="32" idx="1"/>
              </p:cNvCxnSpPr>
              <p:nvPr/>
            </p:nvCxnSpPr>
            <p:spPr>
              <a:xfrm>
                <a:off x="5116102" y="4663715"/>
                <a:ext cx="86534" cy="188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31" idx="4"/>
                <a:endCxn id="35" idx="0"/>
              </p:cNvCxnSpPr>
              <p:nvPr/>
            </p:nvCxnSpPr>
            <p:spPr>
              <a:xfrm>
                <a:off x="4933318" y="4708955"/>
                <a:ext cx="3685" cy="293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1" idx="4"/>
                <a:endCxn id="33" idx="7"/>
              </p:cNvCxnSpPr>
              <p:nvPr/>
            </p:nvCxnSpPr>
            <p:spPr>
              <a:xfrm flipH="1">
                <a:off x="4546582" y="4708955"/>
                <a:ext cx="386736" cy="229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4" idx="4"/>
                <a:endCxn id="33" idx="0"/>
              </p:cNvCxnSpPr>
              <p:nvPr/>
            </p:nvCxnSpPr>
            <p:spPr>
              <a:xfrm>
                <a:off x="4311511" y="4747053"/>
                <a:ext cx="52287" cy="1462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6771528" y="5183260"/>
              <a:ext cx="2439319" cy="1370570"/>
              <a:chOff x="6531685" y="4238880"/>
              <a:chExt cx="2439319" cy="137057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901736" y="473881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7472348" y="4512275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790273" y="4477264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978078" y="4833550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8302705" y="4482057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716361" y="5174391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6531685" y="4238880"/>
                <a:ext cx="2439319" cy="137057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stCxn id="44" idx="5"/>
                <a:endCxn id="43" idx="0"/>
              </p:cNvCxnSpPr>
              <p:nvPr/>
            </p:nvCxnSpPr>
            <p:spPr>
              <a:xfrm flipV="1">
                <a:off x="7913627" y="4738816"/>
                <a:ext cx="246604" cy="37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4"/>
                <a:endCxn id="48" idx="1"/>
              </p:cNvCxnSpPr>
              <p:nvPr/>
            </p:nvCxnSpPr>
            <p:spPr>
              <a:xfrm>
                <a:off x="7730843" y="4821194"/>
                <a:ext cx="61229" cy="403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5"/>
                <a:endCxn id="46" idx="0"/>
              </p:cNvCxnSpPr>
              <p:nvPr/>
            </p:nvCxnSpPr>
            <p:spPr>
              <a:xfrm>
                <a:off x="7231552" y="4740943"/>
                <a:ext cx="5021" cy="92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6"/>
                <a:endCxn id="44" idx="2"/>
              </p:cNvCxnSpPr>
              <p:nvPr/>
            </p:nvCxnSpPr>
            <p:spPr>
              <a:xfrm>
                <a:off x="7307263" y="4631724"/>
                <a:ext cx="165085" cy="35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4"/>
                <a:endCxn id="48" idx="1"/>
              </p:cNvCxnSpPr>
              <p:nvPr/>
            </p:nvCxnSpPr>
            <p:spPr>
              <a:xfrm>
                <a:off x="7236573" y="5142469"/>
                <a:ext cx="555499" cy="822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3" idx="4"/>
                <a:endCxn id="48" idx="7"/>
              </p:cNvCxnSpPr>
              <p:nvPr/>
            </p:nvCxnSpPr>
            <p:spPr>
              <a:xfrm flipH="1">
                <a:off x="8157640" y="5047735"/>
                <a:ext cx="2591" cy="177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44" idx="7"/>
                <a:endCxn id="47" idx="2"/>
              </p:cNvCxnSpPr>
              <p:nvPr/>
            </p:nvCxnSpPr>
            <p:spPr>
              <a:xfrm>
                <a:off x="7913627" y="4557515"/>
                <a:ext cx="389078" cy="790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47" idx="4"/>
                <a:endCxn id="48" idx="6"/>
              </p:cNvCxnSpPr>
              <p:nvPr/>
            </p:nvCxnSpPr>
            <p:spPr>
              <a:xfrm flipH="1">
                <a:off x="8233351" y="4790976"/>
                <a:ext cx="327849" cy="555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/>
            <p:cNvGrpSpPr/>
            <p:nvPr/>
          </p:nvGrpSpPr>
          <p:grpSpPr>
            <a:xfrm>
              <a:off x="7584796" y="3637843"/>
              <a:ext cx="2020635" cy="1206588"/>
              <a:chOff x="7168335" y="2843339"/>
              <a:chExt cx="2020635" cy="1206588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7761457" y="2968560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559319" y="3214613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7236573" y="340891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7998351" y="3549260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7168335" y="2843339"/>
                <a:ext cx="2020635" cy="120658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4" name="直接连接符 63"/>
              <p:cNvCxnSpPr>
                <a:stCxn id="59" idx="4"/>
                <a:endCxn id="62" idx="0"/>
              </p:cNvCxnSpPr>
              <p:nvPr/>
            </p:nvCxnSpPr>
            <p:spPr>
              <a:xfrm>
                <a:off x="8019952" y="3277479"/>
                <a:ext cx="236894" cy="2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59" idx="4"/>
                <a:endCxn id="61" idx="7"/>
              </p:cNvCxnSpPr>
              <p:nvPr/>
            </p:nvCxnSpPr>
            <p:spPr>
              <a:xfrm flipH="1">
                <a:off x="7677852" y="3277479"/>
                <a:ext cx="342100" cy="1766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61" idx="4"/>
                <a:endCxn id="62" idx="2"/>
              </p:cNvCxnSpPr>
              <p:nvPr/>
            </p:nvCxnSpPr>
            <p:spPr>
              <a:xfrm>
                <a:off x="7495068" y="3717838"/>
                <a:ext cx="503283" cy="33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59" idx="5"/>
                <a:endCxn id="60" idx="1"/>
              </p:cNvCxnSpPr>
              <p:nvPr/>
            </p:nvCxnSpPr>
            <p:spPr>
              <a:xfrm>
                <a:off x="8202736" y="3232239"/>
                <a:ext cx="432294" cy="27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接连接符 67"/>
            <p:cNvCxnSpPr>
              <a:stCxn id="9" idx="6"/>
              <a:endCxn id="18" idx="2"/>
            </p:cNvCxnSpPr>
            <p:nvPr/>
          </p:nvCxnSpPr>
          <p:spPr>
            <a:xfrm>
              <a:off x="4809849" y="3981069"/>
              <a:ext cx="687874" cy="14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4"/>
              <a:endCxn id="34" idx="1"/>
            </p:cNvCxnSpPr>
            <p:nvPr/>
          </p:nvCxnSpPr>
          <p:spPr>
            <a:xfrm>
              <a:off x="3860555" y="4932024"/>
              <a:ext cx="478035" cy="570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19" idx="6"/>
              <a:endCxn id="59" idx="2"/>
            </p:cNvCxnSpPr>
            <p:nvPr/>
          </p:nvCxnSpPr>
          <p:spPr>
            <a:xfrm flipV="1">
              <a:off x="6668438" y="3917524"/>
              <a:ext cx="1509480" cy="4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2" idx="3"/>
              <a:endCxn id="44" idx="0"/>
            </p:cNvCxnSpPr>
            <p:nvPr/>
          </p:nvCxnSpPr>
          <p:spPr>
            <a:xfrm flipH="1">
              <a:off x="7970686" y="4637327"/>
              <a:ext cx="519837" cy="819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32" idx="6"/>
              <a:endCxn id="46" idx="2"/>
            </p:cNvCxnSpPr>
            <p:nvPr/>
          </p:nvCxnSpPr>
          <p:spPr>
            <a:xfrm flipV="1">
              <a:off x="5853778" y="5932390"/>
              <a:ext cx="1364143" cy="48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22" idx="4"/>
              <a:endCxn id="31" idx="7"/>
            </p:cNvCxnSpPr>
            <p:nvPr/>
          </p:nvCxnSpPr>
          <p:spPr>
            <a:xfrm flipH="1">
              <a:off x="5325965" y="4655054"/>
              <a:ext cx="661338" cy="809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矩形 75"/>
          <p:cNvSpPr/>
          <p:nvPr/>
        </p:nvSpPr>
        <p:spPr>
          <a:xfrm>
            <a:off x="4064959" y="5820832"/>
            <a:ext cx="5057991" cy="554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u="sng">
                <a:solidFill>
                  <a:schemeClr val="tx1"/>
                </a:solidFill>
              </a:rPr>
              <a:t>Cluster Style System Architecture</a:t>
            </a:r>
            <a:endParaRPr lang="zh-CN" altLang="en-US" b="1" u="sng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799541" y="1596594"/>
            <a:ext cx="7830106" cy="5783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</a:t>
            </a:r>
            <a:r>
              <a:rPr lang="en-US" altLang="zh-CN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=</a:t>
            </a:r>
            <a:r>
              <a:rPr lang="en-US" altLang="zh-CN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Network-Style Architecture </a:t>
            </a:r>
            <a:r>
              <a:rPr lang="en-US" altLang="zh-CN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Active Components</a:t>
            </a:r>
          </a:p>
        </p:txBody>
      </p:sp>
    </p:spTree>
    <p:extLst>
      <p:ext uri="{BB962C8B-B14F-4D97-AF65-F5344CB8AC3E}">
        <p14:creationId xmlns:p14="http://schemas.microsoft.com/office/powerpoint/2010/main" val="427368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6234" y="576944"/>
            <a:ext cx="9391256" cy="786800"/>
          </a:xfrm>
        </p:spPr>
        <p:txBody>
          <a:bodyPr/>
          <a:lstStyle/>
          <a:p>
            <a:r>
              <a:rPr lang="en-US" altLang="zh-CN" b="1" spc="-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en-US" altLang="zh-CN" sz="4000" b="1" spc="-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Service-oriented Programming (SOP)</a:t>
            </a:r>
            <a:endParaRPr lang="zh-CN" altLang="en-US" b="1" spc="-3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0826" y="2711291"/>
            <a:ext cx="9116440" cy="3211837"/>
          </a:xfrm>
        </p:spPr>
        <p:txBody>
          <a:bodyPr>
            <a:noAutofit/>
          </a:bodyPr>
          <a:lstStyle/>
          <a:p>
            <a:r>
              <a:rPr lang="en-US" altLang="zh-CN" sz="2800" u="sng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 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is a programming </a:t>
            </a:r>
            <a:r>
              <a:rPr lang="en-US" altLang="zh-CN" sz="2800" b="1" i="1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paradigm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 that uses </a:t>
            </a:r>
            <a:r>
              <a:rPr lang="en-US" altLang="zh-CN" sz="2800" b="1" i="1" u="sng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“services” 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as components, to design and implement integrated </a:t>
            </a:r>
            <a:r>
              <a:rPr lang="en-US" altLang="zh-CN" sz="2800" b="1" i="1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business applications</a:t>
            </a:r>
            <a:r>
              <a:rPr lang="en-US" altLang="zh-CN" sz="2800" b="1" i="1"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zh-CN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driven: </a:t>
            </a:r>
            <a:r>
              <a:rPr lang="en-US" altLang="zh-CN" sz="2800" b="1" i="1">
                <a:latin typeface="Arial" panose="020B0604020202020204" pitchFamily="34" charset="0"/>
                <a:cs typeface="Arial" panose="020B0604020202020204" pitchFamily="34" charset="0"/>
              </a:rPr>
              <a:t>services can represent steps of </a:t>
            </a:r>
            <a:r>
              <a:rPr lang="en-US" altLang="zh-CN" sz="2800" b="1" i="1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business processes</a:t>
            </a:r>
            <a:r>
              <a:rPr lang="en-US" altLang="zh-CN" sz="2800" b="1" i="1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leading to the cost-effective delivery of standalone or composite business applications that can “integrate from the inside-out”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861128" y="1627601"/>
            <a:ext cx="8866013" cy="596984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</a:t>
            </a:r>
            <a:r>
              <a:rPr lang="en-US" altLang="zh-CN" sz="28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=</a:t>
            </a:r>
            <a:r>
              <a:rPr lang="en-US" altLang="zh-CN" sz="2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System Architecture </a:t>
            </a:r>
            <a:r>
              <a:rPr lang="en-US" altLang="zh-CN" sz="28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Active Components. </a:t>
            </a:r>
            <a:endParaRPr lang="zh-CN" altLang="en-US" sz="2800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7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44527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 Discovery</a:t>
            </a:r>
            <a:endParaRPr lang="zh-CN" altLang="en-US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1065" y="2100205"/>
            <a:ext cx="10718501" cy="219229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Domain Definition: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a set of things and relations between them.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Discovery: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Identify the software defined things from Internet, </a:t>
            </a:r>
            <a:r>
              <a:rPr lang="en-US" altLang="zh-CN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e.g. Business Process, Supply Chain, User Group, etc. </a:t>
            </a:r>
            <a:endParaRPr lang="en-US" altLang="zh-CN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Learning: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Relation-Oriented Clustering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 necessary,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providing additional management, control and services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405729" y="4739601"/>
            <a:ext cx="7605233" cy="1293526"/>
            <a:chOff x="2712819" y="3561454"/>
            <a:chExt cx="6892612" cy="2992376"/>
          </a:xfrm>
        </p:grpSpPr>
        <p:grpSp>
          <p:nvGrpSpPr>
            <p:cNvPr id="5" name="组合 4"/>
            <p:cNvGrpSpPr/>
            <p:nvPr/>
          </p:nvGrpSpPr>
          <p:grpSpPr>
            <a:xfrm>
              <a:off x="2712819" y="3561454"/>
              <a:ext cx="2295471" cy="1370570"/>
              <a:chOff x="2472976" y="2482164"/>
              <a:chExt cx="2295471" cy="137057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3094544" y="2747318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591827" y="3056238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570205" y="3142735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053016" y="274731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308488" y="3483576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472976" y="2482164"/>
                <a:ext cx="2295471" cy="137057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>
                <a:stCxn id="6" idx="5"/>
                <a:endCxn id="7" idx="1"/>
              </p:cNvCxnSpPr>
              <p:nvPr/>
            </p:nvCxnSpPr>
            <p:spPr>
              <a:xfrm>
                <a:off x="3535823" y="3010997"/>
                <a:ext cx="131715" cy="904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8" idx="7"/>
                <a:endCxn id="6" idx="3"/>
              </p:cNvCxnSpPr>
              <p:nvPr/>
            </p:nvCxnSpPr>
            <p:spPr>
              <a:xfrm flipV="1">
                <a:off x="3011484" y="3010997"/>
                <a:ext cx="158771" cy="1769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9" idx="3"/>
                <a:endCxn id="7" idx="7"/>
              </p:cNvCxnSpPr>
              <p:nvPr/>
            </p:nvCxnSpPr>
            <p:spPr>
              <a:xfrm flipH="1">
                <a:off x="4033106" y="3010998"/>
                <a:ext cx="95621" cy="90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" idx="4"/>
                <a:endCxn id="10" idx="7"/>
              </p:cNvCxnSpPr>
              <p:nvPr/>
            </p:nvCxnSpPr>
            <p:spPr>
              <a:xfrm flipH="1">
                <a:off x="3749767" y="3365157"/>
                <a:ext cx="100555" cy="1687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8" idx="5"/>
                <a:endCxn id="10" idx="1"/>
              </p:cNvCxnSpPr>
              <p:nvPr/>
            </p:nvCxnSpPr>
            <p:spPr>
              <a:xfrm>
                <a:off x="3011484" y="3406414"/>
                <a:ext cx="372715" cy="127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5319366" y="3611892"/>
              <a:ext cx="1890371" cy="1396312"/>
              <a:chOff x="5069673" y="3008610"/>
              <a:chExt cx="1756637" cy="127944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235412" y="3322422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806315" y="3174657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85055" y="3802792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6118723" y="348717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431861" y="3655541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069673" y="3008610"/>
                <a:ext cx="1756637" cy="12794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18" idx="7"/>
                <a:endCxn id="19" idx="2"/>
              </p:cNvCxnSpPr>
              <p:nvPr/>
            </p:nvCxnSpPr>
            <p:spPr>
              <a:xfrm flipV="1">
                <a:off x="5676691" y="3329117"/>
                <a:ext cx="129624" cy="38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4"/>
                <a:endCxn id="22" idx="1"/>
              </p:cNvCxnSpPr>
              <p:nvPr/>
            </p:nvCxnSpPr>
            <p:spPr>
              <a:xfrm>
                <a:off x="5493907" y="3631341"/>
                <a:ext cx="13665" cy="69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9" idx="4"/>
                <a:endCxn id="20" idx="1"/>
              </p:cNvCxnSpPr>
              <p:nvPr/>
            </p:nvCxnSpPr>
            <p:spPr>
              <a:xfrm flipH="1">
                <a:off x="6060766" y="3483576"/>
                <a:ext cx="4044" cy="364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21" idx="0"/>
              </p:cNvCxnSpPr>
              <p:nvPr/>
            </p:nvCxnSpPr>
            <p:spPr>
              <a:xfrm>
                <a:off x="6118723" y="3322422"/>
                <a:ext cx="258495" cy="164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19" idx="4"/>
                <a:endCxn id="22" idx="7"/>
              </p:cNvCxnSpPr>
              <p:nvPr/>
            </p:nvCxnSpPr>
            <p:spPr>
              <a:xfrm flipH="1">
                <a:off x="5873140" y="3483576"/>
                <a:ext cx="191670" cy="2172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2" idx="4"/>
                <a:endCxn id="20" idx="3"/>
              </p:cNvCxnSpPr>
              <p:nvPr/>
            </p:nvCxnSpPr>
            <p:spPr>
              <a:xfrm>
                <a:off x="5690356" y="3964460"/>
                <a:ext cx="370410" cy="102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3906253" y="5258210"/>
              <a:ext cx="2108671" cy="1279441"/>
              <a:chOff x="3696390" y="4238880"/>
              <a:chExt cx="2108671" cy="127944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674823" y="440003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126925" y="480677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05303" y="489327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053016" y="4438134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678508" y="5002426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696390" y="4238880"/>
                <a:ext cx="2108671" cy="12794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/>
              <p:cNvCxnSpPr>
                <a:stCxn id="34" idx="5"/>
                <a:endCxn id="31" idx="2"/>
              </p:cNvCxnSpPr>
              <p:nvPr/>
            </p:nvCxnSpPr>
            <p:spPr>
              <a:xfrm flipV="1">
                <a:off x="4494295" y="4554496"/>
                <a:ext cx="180528" cy="1473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31" idx="5"/>
                <a:endCxn id="32" idx="1"/>
              </p:cNvCxnSpPr>
              <p:nvPr/>
            </p:nvCxnSpPr>
            <p:spPr>
              <a:xfrm>
                <a:off x="5116102" y="4663715"/>
                <a:ext cx="86534" cy="188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31" idx="4"/>
                <a:endCxn id="35" idx="0"/>
              </p:cNvCxnSpPr>
              <p:nvPr/>
            </p:nvCxnSpPr>
            <p:spPr>
              <a:xfrm>
                <a:off x="4933318" y="4708955"/>
                <a:ext cx="3685" cy="293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1" idx="4"/>
                <a:endCxn id="33" idx="7"/>
              </p:cNvCxnSpPr>
              <p:nvPr/>
            </p:nvCxnSpPr>
            <p:spPr>
              <a:xfrm flipH="1">
                <a:off x="4546582" y="4708955"/>
                <a:ext cx="386736" cy="229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4" idx="4"/>
                <a:endCxn id="33" idx="0"/>
              </p:cNvCxnSpPr>
              <p:nvPr/>
            </p:nvCxnSpPr>
            <p:spPr>
              <a:xfrm>
                <a:off x="4311511" y="4747053"/>
                <a:ext cx="52287" cy="1462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6771528" y="5183260"/>
              <a:ext cx="2439319" cy="1370570"/>
              <a:chOff x="6531685" y="4238880"/>
              <a:chExt cx="2439319" cy="137057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901736" y="4738816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7472348" y="4512275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790273" y="4477264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978078" y="4833550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8302705" y="4482057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716361" y="5174391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6531685" y="4238880"/>
                <a:ext cx="2439319" cy="137057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stCxn id="44" idx="5"/>
                <a:endCxn id="43" idx="0"/>
              </p:cNvCxnSpPr>
              <p:nvPr/>
            </p:nvCxnSpPr>
            <p:spPr>
              <a:xfrm flipV="1">
                <a:off x="7913627" y="4738816"/>
                <a:ext cx="246604" cy="37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4"/>
                <a:endCxn id="48" idx="1"/>
              </p:cNvCxnSpPr>
              <p:nvPr/>
            </p:nvCxnSpPr>
            <p:spPr>
              <a:xfrm>
                <a:off x="7730843" y="4821194"/>
                <a:ext cx="61229" cy="403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5"/>
                <a:endCxn id="46" idx="0"/>
              </p:cNvCxnSpPr>
              <p:nvPr/>
            </p:nvCxnSpPr>
            <p:spPr>
              <a:xfrm>
                <a:off x="7231552" y="4740943"/>
                <a:ext cx="5021" cy="92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6"/>
                <a:endCxn id="44" idx="2"/>
              </p:cNvCxnSpPr>
              <p:nvPr/>
            </p:nvCxnSpPr>
            <p:spPr>
              <a:xfrm>
                <a:off x="7307263" y="4631724"/>
                <a:ext cx="165085" cy="35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4"/>
                <a:endCxn id="48" idx="1"/>
              </p:cNvCxnSpPr>
              <p:nvPr/>
            </p:nvCxnSpPr>
            <p:spPr>
              <a:xfrm>
                <a:off x="7236573" y="5142469"/>
                <a:ext cx="555499" cy="822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3" idx="4"/>
                <a:endCxn id="48" idx="7"/>
              </p:cNvCxnSpPr>
              <p:nvPr/>
            </p:nvCxnSpPr>
            <p:spPr>
              <a:xfrm flipH="1">
                <a:off x="8157640" y="5047735"/>
                <a:ext cx="2591" cy="177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44" idx="7"/>
                <a:endCxn id="47" idx="2"/>
              </p:cNvCxnSpPr>
              <p:nvPr/>
            </p:nvCxnSpPr>
            <p:spPr>
              <a:xfrm>
                <a:off x="7913627" y="4557515"/>
                <a:ext cx="389078" cy="790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47" idx="4"/>
                <a:endCxn id="48" idx="6"/>
              </p:cNvCxnSpPr>
              <p:nvPr/>
            </p:nvCxnSpPr>
            <p:spPr>
              <a:xfrm flipH="1">
                <a:off x="8233351" y="4790976"/>
                <a:ext cx="327849" cy="555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/>
            <p:cNvGrpSpPr/>
            <p:nvPr/>
          </p:nvGrpSpPr>
          <p:grpSpPr>
            <a:xfrm>
              <a:off x="7584796" y="3637843"/>
              <a:ext cx="2020635" cy="1206588"/>
              <a:chOff x="7168335" y="2843339"/>
              <a:chExt cx="2020635" cy="1206588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7761457" y="2968560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559319" y="3214613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7236573" y="3408919"/>
                <a:ext cx="516990" cy="308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7998351" y="3549260"/>
                <a:ext cx="516990" cy="34393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7168335" y="2843339"/>
                <a:ext cx="2020635" cy="120658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4" name="直接连接符 63"/>
              <p:cNvCxnSpPr>
                <a:stCxn id="59" idx="4"/>
                <a:endCxn id="62" idx="0"/>
              </p:cNvCxnSpPr>
              <p:nvPr/>
            </p:nvCxnSpPr>
            <p:spPr>
              <a:xfrm>
                <a:off x="8019952" y="3277479"/>
                <a:ext cx="236894" cy="2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59" idx="4"/>
                <a:endCxn id="61" idx="7"/>
              </p:cNvCxnSpPr>
              <p:nvPr/>
            </p:nvCxnSpPr>
            <p:spPr>
              <a:xfrm flipH="1">
                <a:off x="7677852" y="3277479"/>
                <a:ext cx="342100" cy="1766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61" idx="4"/>
                <a:endCxn id="62" idx="2"/>
              </p:cNvCxnSpPr>
              <p:nvPr/>
            </p:nvCxnSpPr>
            <p:spPr>
              <a:xfrm>
                <a:off x="7495068" y="3717838"/>
                <a:ext cx="503283" cy="33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59" idx="5"/>
                <a:endCxn id="60" idx="1"/>
              </p:cNvCxnSpPr>
              <p:nvPr/>
            </p:nvCxnSpPr>
            <p:spPr>
              <a:xfrm>
                <a:off x="8202736" y="3232239"/>
                <a:ext cx="432294" cy="27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接连接符 67"/>
            <p:cNvCxnSpPr>
              <a:stCxn id="9" idx="6"/>
              <a:endCxn id="18" idx="2"/>
            </p:cNvCxnSpPr>
            <p:nvPr/>
          </p:nvCxnSpPr>
          <p:spPr>
            <a:xfrm>
              <a:off x="4809849" y="3981069"/>
              <a:ext cx="687874" cy="14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4"/>
              <a:endCxn id="34" idx="1"/>
            </p:cNvCxnSpPr>
            <p:nvPr/>
          </p:nvCxnSpPr>
          <p:spPr>
            <a:xfrm>
              <a:off x="3860555" y="4932024"/>
              <a:ext cx="478035" cy="570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19" idx="6"/>
              <a:endCxn id="59" idx="2"/>
            </p:cNvCxnSpPr>
            <p:nvPr/>
          </p:nvCxnSpPr>
          <p:spPr>
            <a:xfrm flipV="1">
              <a:off x="6668438" y="3917524"/>
              <a:ext cx="1509480" cy="4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2" idx="3"/>
              <a:endCxn id="44" idx="0"/>
            </p:cNvCxnSpPr>
            <p:nvPr/>
          </p:nvCxnSpPr>
          <p:spPr>
            <a:xfrm flipH="1">
              <a:off x="7970686" y="4637327"/>
              <a:ext cx="519837" cy="819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32" idx="6"/>
              <a:endCxn id="46" idx="2"/>
            </p:cNvCxnSpPr>
            <p:nvPr/>
          </p:nvCxnSpPr>
          <p:spPr>
            <a:xfrm flipV="1">
              <a:off x="5853778" y="5932390"/>
              <a:ext cx="1364143" cy="48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22" idx="4"/>
              <a:endCxn id="31" idx="7"/>
            </p:cNvCxnSpPr>
            <p:nvPr/>
          </p:nvCxnSpPr>
          <p:spPr>
            <a:xfrm flipH="1">
              <a:off x="5325965" y="4655054"/>
              <a:ext cx="661338" cy="809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矩形 75"/>
          <p:cNvSpPr/>
          <p:nvPr/>
        </p:nvSpPr>
        <p:spPr>
          <a:xfrm>
            <a:off x="3837475" y="6161357"/>
            <a:ext cx="5057991" cy="554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u="sng">
                <a:solidFill>
                  <a:schemeClr val="tx1"/>
                </a:solidFill>
              </a:rPr>
              <a:t>System Discovery</a:t>
            </a:r>
            <a:endParaRPr lang="zh-CN" altLang="en-US" sz="2000" b="1" u="sng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543527" y="1413231"/>
            <a:ext cx="8436768" cy="481046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System = Relation-Oriented Architecture </a:t>
            </a:r>
            <a:r>
              <a:rPr lang="en-US" altLang="zh-CN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lang="en-US" altLang="zh-CN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Active Components</a:t>
            </a:r>
            <a:endParaRPr lang="zh-CN" altLang="en-US" sz="2400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3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zh-C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0" y="1655805"/>
            <a:ext cx="9675812" cy="4661868"/>
          </a:xfrm>
        </p:spPr>
        <p:txBody>
          <a:bodyPr>
            <a:no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Active Components: </a:t>
            </a:r>
            <a:r>
              <a:rPr lang="en-US" altLang="zh-CN" sz="2400" b="1" dirty="0"/>
              <a:t>A System consists of a set of active components that are services or any software defined things in internet, such as web services, mobile, PC, taxi, doctor  etc.</a:t>
            </a:r>
          </a:p>
          <a:p>
            <a:r>
              <a:rPr lang="en-US" altLang="zh-CN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:</a:t>
            </a:r>
            <a:r>
              <a:rPr lang="en-US" altLang="zh-CN" sz="2800" b="1" dirty="0"/>
              <a:t>  </a:t>
            </a:r>
            <a:r>
              <a:rPr lang="en-US" altLang="zh-CN" sz="2400" b="1" dirty="0"/>
              <a:t>A cluster consists of a set of active components and the interconnection between them, forming a piece of network. The connections between the components inside a cluster are high coherent and the connection between clusters are loosely coupled. </a:t>
            </a:r>
          </a:p>
          <a:p>
            <a:r>
              <a:rPr lang="en-US" altLang="zh-CN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Style Architecture</a:t>
            </a:r>
            <a:r>
              <a:rPr lang="en-US" altLang="zh-CN" sz="2800" b="1" dirty="0"/>
              <a:t>: </a:t>
            </a:r>
            <a:r>
              <a:rPr lang="en-US" altLang="zh-CN" sz="2400" b="1" dirty="0"/>
              <a:t>A system consists of a set of clusters that are implemented via the interconnection between the components of different clusters.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3037-7644-4ECB-8A52-400FA3B2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846" y="536522"/>
            <a:ext cx="8911687" cy="7622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Low-Code Development Platforms (LCDP)</a:t>
            </a:r>
            <a:br>
              <a:rPr lang="en-US" b="1" dirty="0">
                <a:solidFill>
                  <a:srgbClr val="002060"/>
                </a:solidFill>
              </a:rPr>
            </a:br>
            <a:endParaRPr lang="LID4096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1F08-CDD1-444F-9E45-F85503FD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6" y="2238103"/>
            <a:ext cx="10981509" cy="3832116"/>
          </a:xfrm>
        </p:spPr>
        <p:txBody>
          <a:bodyPr>
            <a:normAutofit/>
          </a:bodyPr>
          <a:lstStyle/>
          <a:p>
            <a:r>
              <a:rPr lang="en-US" sz="22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LCDP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provides a development environment used to create application software through </a:t>
            </a:r>
            <a:r>
              <a:rPr lang="en-US" sz="2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graphical user interface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 low-coded platform may produce entirely operational applications, or require additional coding for specific situations. </a:t>
            </a:r>
          </a:p>
          <a:p>
            <a:r>
              <a:rPr lang="en-US" sz="22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LCDP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software engineering methods, tools and techniques for creating </a:t>
            </a:r>
            <a:r>
              <a:rPr lang="en-US" sz="2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collection of similar software systems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from a shared set of software assets using a common means of production</a:t>
            </a:r>
          </a:p>
          <a:p>
            <a:r>
              <a:rPr lang="en-US" sz="22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Example, 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Google App Engine is a cloud computing platform as a service for developing and hosting web applications in Google-managed data centers.</a:t>
            </a:r>
          </a:p>
          <a:p>
            <a:r>
              <a:rPr lang="en-US" altLang="zh-CN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r>
              <a:rPr lang="zh-CN" altLang="en-US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sz="2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Graphical User Interface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Application Generator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Software Reuse</a:t>
            </a:r>
            <a:r>
              <a:rPr lang="en-US" altLang="zh-CN" sz="22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2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21154-351C-4C0E-998D-52B2CC3F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278A3-2373-444A-A7A7-5C023EAC253D}"/>
              </a:ext>
            </a:extLst>
          </p:cNvPr>
          <p:cNvSpPr txBox="1"/>
          <p:nvPr/>
        </p:nvSpPr>
        <p:spPr>
          <a:xfrm>
            <a:off x="1628503" y="1341562"/>
            <a:ext cx="9797143" cy="70788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are increasingly turning to low-code application platforms to modernize legacy processes and quickly deliver new, digital customer experiences.  </a:t>
            </a:r>
            <a:r>
              <a:rPr lang="en-US" sz="20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--Gartner’s 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09699-5DED-4C6A-8C25-5309BC2BC70D}"/>
              </a:ext>
            </a:extLst>
          </p:cNvPr>
          <p:cNvSpPr txBox="1"/>
          <p:nvPr/>
        </p:nvSpPr>
        <p:spPr>
          <a:xfrm>
            <a:off x="1382436" y="6160609"/>
            <a:ext cx="659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Refer</a:t>
            </a:r>
            <a:r>
              <a:rPr lang="zh-CN" alt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Richardson, Clay (June 9, 2014). "New Development Platforms Emerge For Customer-Facing Applications". www.forrester.com. Retrieved 18 November 2016.</a:t>
            </a:r>
            <a:endParaRPr lang="en-US" altLang="zh-CN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/>
        </p:nvSpPr>
        <p:spPr>
          <a:xfrm>
            <a:off x="6659293" y="3134874"/>
            <a:ext cx="560377" cy="9717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50"/>
          </a:p>
        </p:txBody>
      </p:sp>
      <p:grpSp>
        <p:nvGrpSpPr>
          <p:cNvPr id="4" name="组合 3"/>
          <p:cNvGrpSpPr/>
          <p:nvPr/>
        </p:nvGrpSpPr>
        <p:grpSpPr>
          <a:xfrm>
            <a:off x="1471749" y="505097"/>
            <a:ext cx="10188439" cy="6035040"/>
            <a:chOff x="1293928" y="543662"/>
            <a:chExt cx="10352951" cy="5490867"/>
          </a:xfrm>
        </p:grpSpPr>
        <p:grpSp>
          <p:nvGrpSpPr>
            <p:cNvPr id="5" name="组合 4"/>
            <p:cNvGrpSpPr/>
            <p:nvPr/>
          </p:nvGrpSpPr>
          <p:grpSpPr>
            <a:xfrm>
              <a:off x="1333458" y="543662"/>
              <a:ext cx="9512140" cy="1491930"/>
              <a:chOff x="1418491" y="1730830"/>
              <a:chExt cx="9674418" cy="3638340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418491" y="1730830"/>
                <a:ext cx="9674418" cy="3638340"/>
                <a:chOff x="956257" y="2838001"/>
                <a:chExt cx="10601636" cy="3224026"/>
              </a:xfrm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2016160" y="3825688"/>
                  <a:ext cx="2191731" cy="1402355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200" dirty="0">
                      <a:solidFill>
                        <a:srgbClr val="FFFF99"/>
                      </a:solidFill>
                    </a:rPr>
                    <a:t>Software Data Mining</a:t>
                  </a:r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8391890" y="3777203"/>
                  <a:ext cx="2191731" cy="1402355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200" dirty="0">
                      <a:solidFill>
                        <a:srgbClr val="FFFF99"/>
                      </a:solidFill>
                    </a:rPr>
                    <a:t>Life Cycle Based Engineering</a:t>
                  </a: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>
                  <a:off x="5224368" y="3555666"/>
                  <a:ext cx="2191731" cy="2216086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200" dirty="0">
                      <a:solidFill>
                        <a:srgbClr val="FFFF99"/>
                      </a:solidFill>
                    </a:rPr>
                    <a:t>Domain </a:t>
                  </a:r>
                </a:p>
                <a:p>
                  <a:pPr algn="ctr" defTabSz="342900"/>
                  <a:r>
                    <a:rPr lang="en-US" sz="1200" dirty="0">
                      <a:solidFill>
                        <a:srgbClr val="FFFF99"/>
                      </a:solidFill>
                    </a:rPr>
                    <a:t>Resources</a:t>
                  </a:r>
                </a:p>
              </p:txBody>
            </p:sp>
            <p:sp>
              <p:nvSpPr>
                <p:cNvPr id="81" name="五边形 80"/>
                <p:cNvSpPr/>
                <p:nvPr/>
              </p:nvSpPr>
              <p:spPr>
                <a:xfrm>
                  <a:off x="1001203" y="4036252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五边形 81"/>
                <p:cNvSpPr/>
                <p:nvPr/>
              </p:nvSpPr>
              <p:spPr>
                <a:xfrm>
                  <a:off x="1007478" y="4359815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五边形 82"/>
                <p:cNvSpPr/>
                <p:nvPr/>
              </p:nvSpPr>
              <p:spPr>
                <a:xfrm>
                  <a:off x="1027820" y="4977597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五边形 83"/>
                <p:cNvSpPr/>
                <p:nvPr/>
              </p:nvSpPr>
              <p:spPr>
                <a:xfrm>
                  <a:off x="10528868" y="3943781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五边形 84"/>
                <p:cNvSpPr/>
                <p:nvPr/>
              </p:nvSpPr>
              <p:spPr>
                <a:xfrm>
                  <a:off x="10535143" y="4267344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五边形 85"/>
                <p:cNvSpPr/>
                <p:nvPr/>
              </p:nvSpPr>
              <p:spPr>
                <a:xfrm>
                  <a:off x="10555486" y="4885127"/>
                  <a:ext cx="1002407" cy="154549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五边形 86"/>
                <p:cNvSpPr/>
                <p:nvPr/>
              </p:nvSpPr>
              <p:spPr>
                <a:xfrm>
                  <a:off x="4204604" y="4203805"/>
                  <a:ext cx="1234718" cy="786796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900" dirty="0">
                      <a:solidFill>
                        <a:srgbClr val="FFFF99"/>
                      </a:solidFill>
                    </a:rPr>
                    <a:t>Reusable</a:t>
                  </a:r>
                </a:p>
                <a:p>
                  <a:pPr algn="ctr" defTabSz="342900"/>
                  <a:r>
                    <a:rPr lang="en-US" sz="900" dirty="0">
                      <a:solidFill>
                        <a:srgbClr val="FFFF99"/>
                      </a:solidFill>
                    </a:rPr>
                    <a:t>Artifacts</a:t>
                  </a:r>
                </a:p>
              </p:txBody>
            </p:sp>
            <p:sp>
              <p:nvSpPr>
                <p:cNvPr id="88" name="五边形 87"/>
                <p:cNvSpPr/>
                <p:nvPr/>
              </p:nvSpPr>
              <p:spPr>
                <a:xfrm>
                  <a:off x="7389483" y="4190801"/>
                  <a:ext cx="1234718" cy="786796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900" dirty="0">
                      <a:solidFill>
                        <a:srgbClr val="FFFF99"/>
                      </a:solidFill>
                    </a:rPr>
                    <a:t>Reusable</a:t>
                  </a:r>
                </a:p>
                <a:p>
                  <a:pPr algn="ctr" defTabSz="342900"/>
                  <a:r>
                    <a:rPr lang="en-US" sz="900" dirty="0">
                      <a:solidFill>
                        <a:srgbClr val="FFFF99"/>
                      </a:solidFill>
                    </a:rPr>
                    <a:t>Artifacts</a:t>
                  </a:r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987135" y="3082805"/>
                  <a:ext cx="1002407" cy="7242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050" dirty="0">
                      <a:solidFill>
                        <a:prstClr val="black"/>
                      </a:solidFill>
                    </a:rPr>
                    <a:t>Existing Systems</a:t>
                  </a: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10541418" y="3056882"/>
                  <a:ext cx="1002407" cy="7242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050" dirty="0">
                      <a:solidFill>
                        <a:prstClr val="black"/>
                      </a:solidFill>
                    </a:rPr>
                    <a:t>New</a:t>
                  </a:r>
                </a:p>
                <a:p>
                  <a:pPr algn="ctr" defTabSz="342900"/>
                  <a:r>
                    <a:rPr lang="en-US" sz="1050" dirty="0">
                      <a:solidFill>
                        <a:prstClr val="black"/>
                      </a:solidFill>
                    </a:rPr>
                    <a:t>Systems</a:t>
                  </a:r>
                </a:p>
              </p:txBody>
            </p:sp>
            <p:sp>
              <p:nvSpPr>
                <p:cNvPr id="91" name="五边形 90"/>
                <p:cNvSpPr/>
                <p:nvPr/>
              </p:nvSpPr>
              <p:spPr>
                <a:xfrm>
                  <a:off x="1019198" y="4652085"/>
                  <a:ext cx="1002407" cy="154549"/>
                </a:xfrm>
                <a:prstGeom prst="homePlate">
                  <a:avLst/>
                </a:prstGeom>
                <a:noFill/>
                <a:ln>
                  <a:noFill/>
                  <a:prstDash val="lgDash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五边形 91"/>
                <p:cNvSpPr/>
                <p:nvPr/>
              </p:nvSpPr>
              <p:spPr>
                <a:xfrm>
                  <a:off x="10528083" y="4586897"/>
                  <a:ext cx="1002407" cy="154549"/>
                </a:xfrm>
                <a:prstGeom prst="homePlate">
                  <a:avLst/>
                </a:prstGeom>
                <a:noFill/>
                <a:ln>
                  <a:noFill/>
                  <a:prstDash val="lgDash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956257" y="5337819"/>
                  <a:ext cx="1282926" cy="7242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r>
                    <a:rPr lang="en-US" sz="1050" dirty="0">
                      <a:solidFill>
                        <a:prstClr val="black"/>
                      </a:solidFill>
                    </a:rPr>
                    <a:t>Web services</a:t>
                  </a:r>
                </a:p>
              </p:txBody>
            </p:sp>
            <p:sp>
              <p:nvSpPr>
                <p:cNvPr id="94" name="空心弧 93"/>
                <p:cNvSpPr/>
                <p:nvPr/>
              </p:nvSpPr>
              <p:spPr>
                <a:xfrm>
                  <a:off x="3012776" y="2838001"/>
                  <a:ext cx="6592711" cy="2014793"/>
                </a:xfrm>
                <a:prstGeom prst="blockArc">
                  <a:avLst>
                    <a:gd name="adj1" fmla="val 10800000"/>
                    <a:gd name="adj2" fmla="val 21571639"/>
                    <a:gd name="adj3" fmla="val 6578"/>
                  </a:avLst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五边形 94"/>
                <p:cNvSpPr/>
                <p:nvPr/>
              </p:nvSpPr>
              <p:spPr>
                <a:xfrm rot="5400000">
                  <a:off x="3024666" y="3836782"/>
                  <a:ext cx="106091" cy="108897"/>
                </a:xfrm>
                <a:prstGeom prst="homePlat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22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7" name="五边形 76"/>
              <p:cNvSpPr/>
              <p:nvPr/>
            </p:nvSpPr>
            <p:spPr>
              <a:xfrm rot="10800000">
                <a:off x="6012349" y="1730830"/>
                <a:ext cx="600931" cy="121417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293928" y="2287512"/>
              <a:ext cx="10352951" cy="3747017"/>
              <a:chOff x="1169894" y="2636380"/>
              <a:chExt cx="10352951" cy="374701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841257" y="2644544"/>
                <a:ext cx="2363056" cy="1513186"/>
                <a:chOff x="6985537" y="2709595"/>
                <a:chExt cx="3816350" cy="2346482"/>
              </a:xfrm>
            </p:grpSpPr>
            <p:pic>
              <p:nvPicPr>
                <p:cNvPr id="74" name="Picture 41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6985537" y="3129109"/>
                  <a:ext cx="3816350" cy="1926968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75" name="Rectangle 44"/>
                <p:cNvSpPr>
                  <a:spLocks noChangeArrowheads="1"/>
                </p:cNvSpPr>
                <p:nvPr/>
              </p:nvSpPr>
              <p:spPr bwMode="auto">
                <a:xfrm>
                  <a:off x="6985537" y="2709595"/>
                  <a:ext cx="3814762" cy="37336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defTabSz="342900" eaLnBrk="0" hangingPunct="0"/>
                  <a:r>
                    <a:rPr lang="en-US" altLang="zh-CN" sz="1200" b="1" dirty="0">
                      <a:solidFill>
                        <a:prstClr val="white"/>
                      </a:solidFill>
                      <a:latin typeface="Times New Roman" pitchFamily="18" charset="0"/>
                    </a:rPr>
                    <a:t>Organization Model</a:t>
                  </a:r>
                </a:p>
              </p:txBody>
            </p:sp>
          </p:grpSp>
          <p:sp>
            <p:nvSpPr>
              <p:cNvPr id="11" name="AutoShape 47"/>
              <p:cNvSpPr>
                <a:spLocks noChangeArrowheads="1"/>
              </p:cNvSpPr>
              <p:nvPr/>
            </p:nvSpPr>
            <p:spPr bwMode="auto">
              <a:xfrm flipH="1">
                <a:off x="8233915" y="4955340"/>
                <a:ext cx="1189630" cy="231416"/>
              </a:xfrm>
              <a:prstGeom prst="leftArrow">
                <a:avLst>
                  <a:gd name="adj1" fmla="val 50000"/>
                  <a:gd name="adj2" fmla="val 0"/>
                </a:avLst>
              </a:prstGeom>
              <a:solidFill>
                <a:srgbClr val="B2B2B2"/>
              </a:solidFill>
              <a:ln w="12700" cap="sq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</p:spPr>
            <p:txBody>
              <a:bodyPr wrap="none" anchor="ctr"/>
              <a:lstStyle/>
              <a:p>
                <a:pPr defTabSz="342900"/>
                <a:endParaRPr lang="zh-CN" altLang="en-US" sz="225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圆角右箭头 11"/>
              <p:cNvSpPr/>
              <p:nvPr/>
            </p:nvSpPr>
            <p:spPr>
              <a:xfrm flipH="1">
                <a:off x="9151832" y="3371098"/>
                <a:ext cx="1450906" cy="963220"/>
              </a:xfrm>
              <a:prstGeom prst="bentArrow">
                <a:avLst>
                  <a:gd name="adj1" fmla="val 14425"/>
                  <a:gd name="adj2" fmla="val 16003"/>
                  <a:gd name="adj3" fmla="val 0"/>
                  <a:gd name="adj4" fmla="val 5648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22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" name="Group 43"/>
              <p:cNvGrpSpPr>
                <a:grpSpLocks/>
              </p:cNvGrpSpPr>
              <p:nvPr/>
            </p:nvGrpSpPr>
            <p:grpSpPr bwMode="auto">
              <a:xfrm>
                <a:off x="6642664" y="4416046"/>
                <a:ext cx="1910572" cy="1679538"/>
                <a:chOff x="3198" y="2568"/>
                <a:chExt cx="771" cy="1089"/>
              </a:xfrm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</p:grpSpPr>
            <p:pic>
              <p:nvPicPr>
                <p:cNvPr id="67" name="Picture 42" descr="j0292020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198" y="2568"/>
                  <a:ext cx="771" cy="731"/>
                </a:xfrm>
                <a:prstGeom prst="rect">
                  <a:avLst/>
                </a:prstGeom>
                <a:noFill/>
                <a:ln w="34925">
                  <a:noFill/>
                  <a:miter lim="800000"/>
                  <a:headEnd/>
                  <a:tailEnd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</p:pic>
            <p:grpSp>
              <p:nvGrpSpPr>
                <p:cNvPr id="68" name="Group 41"/>
                <p:cNvGrpSpPr>
                  <a:grpSpLocks/>
                </p:cNvGrpSpPr>
                <p:nvPr/>
              </p:nvGrpSpPr>
              <p:grpSpPr bwMode="auto">
                <a:xfrm>
                  <a:off x="3198" y="2886"/>
                  <a:ext cx="755" cy="771"/>
                  <a:chOff x="3198" y="2886"/>
                  <a:chExt cx="755" cy="771"/>
                </a:xfrm>
              </p:grpSpPr>
              <p:pic>
                <p:nvPicPr>
                  <p:cNvPr id="69" name="Picture 36" descr="j0195384"/>
                  <p:cNvPicPr>
                    <a:picLocks noChangeAspect="1" noChangeArrowheads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 flipH="1">
                    <a:off x="3198" y="2886"/>
                    <a:ext cx="755" cy="771"/>
                  </a:xfrm>
                  <a:prstGeom prst="rect">
                    <a:avLst/>
                  </a:prstGeom>
                  <a:noFill/>
                  <a:ln w="34925">
                    <a:noFill/>
                    <a:miter lim="800000"/>
                    <a:headEnd/>
                    <a:tailEnd/>
                  </a:ln>
                  <a:effectLst>
                    <a:outerShdw blurRad="57785" dist="33020" dir="3180000" algn="ctr">
                      <a:srgbClr val="000000">
                        <a:alpha val="30000"/>
                      </a:srgbClr>
                    </a:outerShdw>
                  </a:effectLst>
                  <a:sp3d prstMaterial="metal">
                    <a:bevelT w="38100" h="57150" prst="angle"/>
                  </a:sp3d>
                </p:spPr>
              </p:pic>
              <p:grpSp>
                <p:nvGrpSpPr>
                  <p:cNvPr id="70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3606" y="2976"/>
                    <a:ext cx="181" cy="227"/>
                    <a:chOff x="249" y="981"/>
                    <a:chExt cx="4257" cy="2864"/>
                  </a:xfrm>
                </p:grpSpPr>
                <p:pic>
                  <p:nvPicPr>
                    <p:cNvPr id="71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/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946" y="284"/>
                      <a:ext cx="2864" cy="4257"/>
                    </a:xfrm>
                    <a:prstGeom prst="rect">
                      <a:avLst/>
                    </a:prstGeom>
                    <a:noFill/>
                    <a:ln w="34925">
                      <a:noFill/>
                      <a:miter lim="800000"/>
                      <a:headEnd/>
                      <a:tailEnd/>
                    </a:ln>
                    <a:effectLst>
                      <a:outerShdw blurRad="57785" dist="33020" dir="3180000" algn="ctr">
                        <a:srgbClr val="000000">
                          <a:alpha val="30000"/>
                        </a:srgbClr>
                      </a:outerShdw>
                    </a:effectLst>
                    <a:sp3d prstMaterial="metal">
                      <a:bevelT w="38100" h="57150" prst="angle"/>
                    </a:sp3d>
                  </p:spPr>
                </p:pic>
                <p:pic>
                  <p:nvPicPr>
                    <p:cNvPr id="72" name="Picture 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/>
                    <a:srcRect/>
                    <a:stretch>
                      <a:fillRect/>
                    </a:stretch>
                  </p:blipFill>
                  <p:spPr bwMode="auto">
                    <a:xfrm>
                      <a:off x="453" y="1389"/>
                      <a:ext cx="794" cy="810"/>
                    </a:xfrm>
                    <a:prstGeom prst="rect">
                      <a:avLst/>
                    </a:prstGeom>
                    <a:noFill/>
                    <a:ln w="34925">
                      <a:noFill/>
                      <a:miter lim="800000"/>
                      <a:headEnd/>
                      <a:tailEnd/>
                    </a:ln>
                    <a:effectLst>
                      <a:outerShdw blurRad="57785" dist="33020" dir="3180000" algn="ctr">
                        <a:srgbClr val="000000">
                          <a:alpha val="30000"/>
                        </a:srgbClr>
                      </a:outerShdw>
                    </a:effectLst>
                    <a:sp3d prstMaterial="metal">
                      <a:bevelT w="38100" h="57150" prst="angle"/>
                    </a:sp3d>
                  </p:spPr>
                </p:pic>
                <p:pic>
                  <p:nvPicPr>
                    <p:cNvPr id="73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/>
                    <a:srcRect/>
                    <a:stretch>
                      <a:fillRect/>
                    </a:stretch>
                  </p:blipFill>
                  <p:spPr bwMode="auto">
                    <a:xfrm>
                      <a:off x="1338" y="1519"/>
                      <a:ext cx="907" cy="550"/>
                    </a:xfrm>
                    <a:prstGeom prst="rect">
                      <a:avLst/>
                    </a:prstGeom>
                    <a:noFill/>
                    <a:ln w="34925">
                      <a:noFill/>
                      <a:miter lim="800000"/>
                      <a:headEnd/>
                      <a:tailEnd/>
                    </a:ln>
                    <a:effectLst>
                      <a:outerShdw blurRad="57785" dist="33020" dir="3180000" algn="ctr">
                        <a:srgbClr val="000000">
                          <a:alpha val="30000"/>
                        </a:srgbClr>
                      </a:outerShdw>
                    </a:effectLst>
                    <a:sp3d prstMaterial="metal">
                      <a:bevelT w="38100" h="57150" prst="angle"/>
                    </a:sp3d>
                  </p:spPr>
                </p:pic>
              </p:grp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7518220" y="2636380"/>
                <a:ext cx="2236555" cy="1498087"/>
                <a:chOff x="5870803" y="1964651"/>
                <a:chExt cx="2735262" cy="2303463"/>
              </a:xfrm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</p:grpSpPr>
            <p:sp>
              <p:nvSpPr>
                <p:cNvPr id="65" name="Rectangle 44"/>
                <p:cNvSpPr>
                  <a:spLocks noChangeArrowheads="1"/>
                </p:cNvSpPr>
                <p:nvPr/>
              </p:nvSpPr>
              <p:spPr bwMode="auto">
                <a:xfrm>
                  <a:off x="5870803" y="1964651"/>
                  <a:ext cx="2733675" cy="307975"/>
                </a:xfrm>
                <a:prstGeom prst="rect">
                  <a:avLst/>
                </a:prstGeom>
                <a:solidFill>
                  <a:srgbClr val="0070C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defTabSz="342900" eaLnBrk="0" hangingPunct="0"/>
                  <a:r>
                    <a:rPr lang="en-US" altLang="zh-CN" sz="1200" b="1">
                      <a:solidFill>
                        <a:srgbClr val="FEEC94"/>
                      </a:solidFill>
                      <a:latin typeface="Times New Roman" pitchFamily="18" charset="0"/>
                    </a:rPr>
                    <a:t>Operational Model</a:t>
                  </a:r>
                </a:p>
              </p:txBody>
            </p:sp>
            <p:pic>
              <p:nvPicPr>
                <p:cNvPr id="66" name="Picture 6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870803" y="2331364"/>
                  <a:ext cx="2735262" cy="19367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</p:pic>
          </p:grpSp>
          <p:grpSp>
            <p:nvGrpSpPr>
              <p:cNvPr id="15" name="组合 14"/>
              <p:cNvGrpSpPr/>
              <p:nvPr/>
            </p:nvGrpSpPr>
            <p:grpSpPr>
              <a:xfrm>
                <a:off x="3782899" y="4493739"/>
                <a:ext cx="2489561" cy="1589877"/>
                <a:chOff x="486981" y="2762538"/>
                <a:chExt cx="2230437" cy="1552559"/>
              </a:xfrm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</p:grpSpPr>
            <p:sp>
              <p:nvSpPr>
                <p:cNvPr id="59" name="Rectangle 6"/>
                <p:cNvSpPr>
                  <a:spLocks noChangeArrowheads="1"/>
                </p:cNvSpPr>
                <p:nvPr/>
              </p:nvSpPr>
              <p:spPr bwMode="auto">
                <a:xfrm>
                  <a:off x="486981" y="2938750"/>
                  <a:ext cx="2230437" cy="1371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defTabSz="342900"/>
                  <a:endParaRPr lang="zh-CN" alt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7" descr="Large grid"/>
                <p:cNvSpPr>
                  <a:spLocks/>
                </p:cNvSpPr>
                <p:nvPr/>
              </p:nvSpPr>
              <p:spPr bwMode="auto">
                <a:xfrm>
                  <a:off x="645731" y="3086388"/>
                  <a:ext cx="1692275" cy="1116012"/>
                </a:xfrm>
                <a:custGeom>
                  <a:avLst/>
                  <a:gdLst>
                    <a:gd name="T0" fmla="*/ 657634018 w 1160"/>
                    <a:gd name="T1" fmla="*/ 214985413 h 791"/>
                    <a:gd name="T2" fmla="*/ 268161376 w 1160"/>
                    <a:gd name="T3" fmla="*/ 451866382 h 791"/>
                    <a:gd name="T4" fmla="*/ 91515590 w 1160"/>
                    <a:gd name="T5" fmla="*/ 688748674 h 791"/>
                    <a:gd name="T6" fmla="*/ 53206002 w 1160"/>
                    <a:gd name="T7" fmla="*/ 1180427467 h 791"/>
                    <a:gd name="T8" fmla="*/ 151107010 w 1160"/>
                    <a:gd name="T9" fmla="*/ 1307826335 h 791"/>
                    <a:gd name="T10" fmla="*/ 1066261545 w 1160"/>
                    <a:gd name="T11" fmla="*/ 1379488110 h 791"/>
                    <a:gd name="T12" fmla="*/ 1960132860 w 1160"/>
                    <a:gd name="T13" fmla="*/ 1417309759 h 791"/>
                    <a:gd name="T14" fmla="*/ 1998440989 w 1160"/>
                    <a:gd name="T15" fmla="*/ 1361572666 h 791"/>
                    <a:gd name="T16" fmla="*/ 2058032386 w 1160"/>
                    <a:gd name="T17" fmla="*/ 1343657223 h 791"/>
                    <a:gd name="T18" fmla="*/ 2134650104 w 1160"/>
                    <a:gd name="T19" fmla="*/ 1106776342 h 791"/>
                    <a:gd name="T20" fmla="*/ 2147483647 w 1160"/>
                    <a:gd name="T21" fmla="*/ 1070945454 h 791"/>
                    <a:gd name="T22" fmla="*/ 2147483647 w 1160"/>
                    <a:gd name="T23" fmla="*/ 961462030 h 791"/>
                    <a:gd name="T24" fmla="*/ 2147483647 w 1160"/>
                    <a:gd name="T25" fmla="*/ 887809493 h 791"/>
                    <a:gd name="T26" fmla="*/ 2147483647 w 1160"/>
                    <a:gd name="T27" fmla="*/ 724579562 h 791"/>
                    <a:gd name="T28" fmla="*/ 2147483647 w 1160"/>
                    <a:gd name="T29" fmla="*/ 505612714 h 791"/>
                    <a:gd name="T30" fmla="*/ 2147483647 w 1160"/>
                    <a:gd name="T31" fmla="*/ 398120051 h 791"/>
                    <a:gd name="T32" fmla="*/ 2147483647 w 1160"/>
                    <a:gd name="T33" fmla="*/ 197069969 h 791"/>
                    <a:gd name="T34" fmla="*/ 2038879051 w 1160"/>
                    <a:gd name="T35" fmla="*/ 69671035 h 791"/>
                    <a:gd name="T36" fmla="*/ 1474887432 w 1160"/>
                    <a:gd name="T37" fmla="*/ 15924688 h 791"/>
                    <a:gd name="T38" fmla="*/ 812998110 w 1160"/>
                    <a:gd name="T39" fmla="*/ 33840137 h 791"/>
                    <a:gd name="T40" fmla="*/ 636350751 w 1160"/>
                    <a:gd name="T41" fmla="*/ 179154482 h 791"/>
                    <a:gd name="T42" fmla="*/ 598042621 w 1160"/>
                    <a:gd name="T43" fmla="*/ 232900857 h 791"/>
                    <a:gd name="T44" fmla="*/ 657634018 w 1160"/>
                    <a:gd name="T45" fmla="*/ 214985413 h 79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160"/>
                    <a:gd name="T70" fmla="*/ 0 h 791"/>
                    <a:gd name="T71" fmla="*/ 1160 w 1160"/>
                    <a:gd name="T72" fmla="*/ 791 h 79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160" h="791">
                      <a:moveTo>
                        <a:pt x="309" y="108"/>
                      </a:moveTo>
                      <a:cubicBezTo>
                        <a:pt x="260" y="124"/>
                        <a:pt x="165" y="188"/>
                        <a:pt x="126" y="227"/>
                      </a:cubicBezTo>
                      <a:cubicBezTo>
                        <a:pt x="111" y="271"/>
                        <a:pt x="77" y="314"/>
                        <a:pt x="43" y="346"/>
                      </a:cubicBezTo>
                      <a:cubicBezTo>
                        <a:pt x="5" y="460"/>
                        <a:pt x="0" y="362"/>
                        <a:pt x="25" y="593"/>
                      </a:cubicBezTo>
                      <a:cubicBezTo>
                        <a:pt x="32" y="653"/>
                        <a:pt x="32" y="644"/>
                        <a:pt x="71" y="657"/>
                      </a:cubicBezTo>
                      <a:cubicBezTo>
                        <a:pt x="196" y="740"/>
                        <a:pt x="361" y="648"/>
                        <a:pt x="501" y="693"/>
                      </a:cubicBezTo>
                      <a:cubicBezTo>
                        <a:pt x="594" y="791"/>
                        <a:pt x="900" y="712"/>
                        <a:pt x="921" y="712"/>
                      </a:cubicBezTo>
                      <a:cubicBezTo>
                        <a:pt x="927" y="703"/>
                        <a:pt x="930" y="691"/>
                        <a:pt x="939" y="684"/>
                      </a:cubicBezTo>
                      <a:cubicBezTo>
                        <a:pt x="947" y="678"/>
                        <a:pt x="961" y="683"/>
                        <a:pt x="967" y="675"/>
                      </a:cubicBezTo>
                      <a:cubicBezTo>
                        <a:pt x="991" y="641"/>
                        <a:pt x="982" y="591"/>
                        <a:pt x="1003" y="556"/>
                      </a:cubicBezTo>
                      <a:cubicBezTo>
                        <a:pt x="1008" y="549"/>
                        <a:pt x="1017" y="545"/>
                        <a:pt x="1022" y="538"/>
                      </a:cubicBezTo>
                      <a:cubicBezTo>
                        <a:pt x="1035" y="520"/>
                        <a:pt x="1042" y="498"/>
                        <a:pt x="1058" y="483"/>
                      </a:cubicBezTo>
                      <a:cubicBezTo>
                        <a:pt x="1067" y="474"/>
                        <a:pt x="1087" y="456"/>
                        <a:pt x="1095" y="446"/>
                      </a:cubicBezTo>
                      <a:cubicBezTo>
                        <a:pt x="1115" y="420"/>
                        <a:pt x="1123" y="391"/>
                        <a:pt x="1141" y="364"/>
                      </a:cubicBezTo>
                      <a:cubicBezTo>
                        <a:pt x="1152" y="321"/>
                        <a:pt x="1160" y="307"/>
                        <a:pt x="1141" y="254"/>
                      </a:cubicBezTo>
                      <a:cubicBezTo>
                        <a:pt x="1134" y="233"/>
                        <a:pt x="1104" y="200"/>
                        <a:pt x="1104" y="200"/>
                      </a:cubicBezTo>
                      <a:cubicBezTo>
                        <a:pt x="1089" y="153"/>
                        <a:pt x="1068" y="135"/>
                        <a:pt x="1031" y="99"/>
                      </a:cubicBezTo>
                      <a:cubicBezTo>
                        <a:pt x="1009" y="77"/>
                        <a:pt x="987" y="49"/>
                        <a:pt x="958" y="35"/>
                      </a:cubicBezTo>
                      <a:cubicBezTo>
                        <a:pt x="888" y="0"/>
                        <a:pt x="772" y="15"/>
                        <a:pt x="693" y="8"/>
                      </a:cubicBezTo>
                      <a:cubicBezTo>
                        <a:pt x="589" y="11"/>
                        <a:pt x="486" y="12"/>
                        <a:pt x="382" y="17"/>
                      </a:cubicBezTo>
                      <a:cubicBezTo>
                        <a:pt x="351" y="19"/>
                        <a:pt x="318" y="66"/>
                        <a:pt x="299" y="90"/>
                      </a:cubicBezTo>
                      <a:cubicBezTo>
                        <a:pt x="292" y="98"/>
                        <a:pt x="276" y="108"/>
                        <a:pt x="281" y="117"/>
                      </a:cubicBezTo>
                      <a:cubicBezTo>
                        <a:pt x="286" y="126"/>
                        <a:pt x="300" y="111"/>
                        <a:pt x="309" y="108"/>
                      </a:cubicBezTo>
                      <a:close/>
                    </a:path>
                  </a:pathLst>
                </a:custGeom>
                <a:pattFill prst="lgGrid">
                  <a:fgClr>
                    <a:schemeClr val="tx2"/>
                  </a:fgClr>
                  <a:bgClr>
                    <a:srgbClr val="0033CC"/>
                  </a:bgClr>
                </a:pattFill>
                <a:ln w="9525">
                  <a:noFill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/>
                <a:lstStyle/>
                <a:p>
                  <a:pPr defTabSz="342900"/>
                  <a:endParaRPr lang="zh-CN" alt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8" descr="Large grid"/>
                <p:cNvSpPr>
                  <a:spLocks/>
                </p:cNvSpPr>
                <p:nvPr/>
              </p:nvSpPr>
              <p:spPr bwMode="auto">
                <a:xfrm>
                  <a:off x="780668" y="3151475"/>
                  <a:ext cx="1689100" cy="1114425"/>
                </a:xfrm>
                <a:custGeom>
                  <a:avLst/>
                  <a:gdLst>
                    <a:gd name="T0" fmla="*/ 655168305 w 1160"/>
                    <a:gd name="T1" fmla="*/ 214373971 h 791"/>
                    <a:gd name="T2" fmla="*/ 267155898 w 1160"/>
                    <a:gd name="T3" fmla="*/ 450582775 h 791"/>
                    <a:gd name="T4" fmla="*/ 91172069 w 1160"/>
                    <a:gd name="T5" fmla="*/ 686791491 h 791"/>
                    <a:gd name="T6" fmla="*/ 53007162 w 1160"/>
                    <a:gd name="T7" fmla="*/ 1177073708 h 791"/>
                    <a:gd name="T8" fmla="*/ 150541020 w 1160"/>
                    <a:gd name="T9" fmla="*/ 1304109665 h 791"/>
                    <a:gd name="T10" fmla="*/ 1062263258 w 1160"/>
                    <a:gd name="T11" fmla="*/ 1375568096 h 791"/>
                    <a:gd name="T12" fmla="*/ 1952784433 w 1160"/>
                    <a:gd name="T13" fmla="*/ 1413281015 h 791"/>
                    <a:gd name="T14" fmla="*/ 1990949341 w 1160"/>
                    <a:gd name="T15" fmla="*/ 1357703488 h 791"/>
                    <a:gd name="T16" fmla="*/ 2050316812 w 1160"/>
                    <a:gd name="T17" fmla="*/ 1339838880 h 791"/>
                    <a:gd name="T18" fmla="*/ 2126648083 w 1160"/>
                    <a:gd name="T19" fmla="*/ 1103630164 h 791"/>
                    <a:gd name="T20" fmla="*/ 2147483647 w 1160"/>
                    <a:gd name="T21" fmla="*/ 1067900949 h 791"/>
                    <a:gd name="T22" fmla="*/ 2147483647 w 1160"/>
                    <a:gd name="T23" fmla="*/ 958729599 h 791"/>
                    <a:gd name="T24" fmla="*/ 2147483647 w 1160"/>
                    <a:gd name="T25" fmla="*/ 885286055 h 791"/>
                    <a:gd name="T26" fmla="*/ 2147483647 w 1160"/>
                    <a:gd name="T27" fmla="*/ 722520707 h 791"/>
                    <a:gd name="T28" fmla="*/ 2147483647 w 1160"/>
                    <a:gd name="T29" fmla="*/ 504176598 h 791"/>
                    <a:gd name="T30" fmla="*/ 2147483647 w 1160"/>
                    <a:gd name="T31" fmla="*/ 396988952 h 791"/>
                    <a:gd name="T32" fmla="*/ 2147483647 w 1160"/>
                    <a:gd name="T33" fmla="*/ 196509363 h 791"/>
                    <a:gd name="T34" fmla="*/ 2031234359 w 1160"/>
                    <a:gd name="T35" fmla="*/ 69473340 h 791"/>
                    <a:gd name="T36" fmla="*/ 1469359484 w 1160"/>
                    <a:gd name="T37" fmla="*/ 15879500 h 791"/>
                    <a:gd name="T38" fmla="*/ 809949683 w 1160"/>
                    <a:gd name="T39" fmla="*/ 33744113 h 791"/>
                    <a:gd name="T40" fmla="*/ 633965741 w 1160"/>
                    <a:gd name="T41" fmla="*/ 178644711 h 791"/>
                    <a:gd name="T42" fmla="*/ 595800834 w 1160"/>
                    <a:gd name="T43" fmla="*/ 232238578 h 791"/>
                    <a:gd name="T44" fmla="*/ 655168305 w 1160"/>
                    <a:gd name="T45" fmla="*/ 214373971 h 79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160"/>
                    <a:gd name="T70" fmla="*/ 0 h 791"/>
                    <a:gd name="T71" fmla="*/ 1160 w 1160"/>
                    <a:gd name="T72" fmla="*/ 791 h 79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160" h="791">
                      <a:moveTo>
                        <a:pt x="309" y="108"/>
                      </a:moveTo>
                      <a:cubicBezTo>
                        <a:pt x="260" y="124"/>
                        <a:pt x="165" y="188"/>
                        <a:pt x="126" y="227"/>
                      </a:cubicBezTo>
                      <a:cubicBezTo>
                        <a:pt x="111" y="271"/>
                        <a:pt x="77" y="314"/>
                        <a:pt x="43" y="346"/>
                      </a:cubicBezTo>
                      <a:cubicBezTo>
                        <a:pt x="5" y="460"/>
                        <a:pt x="0" y="362"/>
                        <a:pt x="25" y="593"/>
                      </a:cubicBezTo>
                      <a:cubicBezTo>
                        <a:pt x="32" y="653"/>
                        <a:pt x="32" y="644"/>
                        <a:pt x="71" y="657"/>
                      </a:cubicBezTo>
                      <a:cubicBezTo>
                        <a:pt x="196" y="740"/>
                        <a:pt x="361" y="648"/>
                        <a:pt x="501" y="693"/>
                      </a:cubicBezTo>
                      <a:cubicBezTo>
                        <a:pt x="594" y="791"/>
                        <a:pt x="900" y="712"/>
                        <a:pt x="921" y="712"/>
                      </a:cubicBezTo>
                      <a:cubicBezTo>
                        <a:pt x="927" y="703"/>
                        <a:pt x="930" y="691"/>
                        <a:pt x="939" y="684"/>
                      </a:cubicBezTo>
                      <a:cubicBezTo>
                        <a:pt x="947" y="678"/>
                        <a:pt x="961" y="683"/>
                        <a:pt x="967" y="675"/>
                      </a:cubicBezTo>
                      <a:cubicBezTo>
                        <a:pt x="991" y="641"/>
                        <a:pt x="982" y="591"/>
                        <a:pt x="1003" y="556"/>
                      </a:cubicBezTo>
                      <a:cubicBezTo>
                        <a:pt x="1008" y="549"/>
                        <a:pt x="1017" y="545"/>
                        <a:pt x="1022" y="538"/>
                      </a:cubicBezTo>
                      <a:cubicBezTo>
                        <a:pt x="1035" y="520"/>
                        <a:pt x="1042" y="498"/>
                        <a:pt x="1058" y="483"/>
                      </a:cubicBezTo>
                      <a:cubicBezTo>
                        <a:pt x="1067" y="474"/>
                        <a:pt x="1087" y="456"/>
                        <a:pt x="1095" y="446"/>
                      </a:cubicBezTo>
                      <a:cubicBezTo>
                        <a:pt x="1115" y="420"/>
                        <a:pt x="1123" y="391"/>
                        <a:pt x="1141" y="364"/>
                      </a:cubicBezTo>
                      <a:cubicBezTo>
                        <a:pt x="1152" y="321"/>
                        <a:pt x="1160" y="307"/>
                        <a:pt x="1141" y="254"/>
                      </a:cubicBezTo>
                      <a:cubicBezTo>
                        <a:pt x="1134" y="233"/>
                        <a:pt x="1104" y="200"/>
                        <a:pt x="1104" y="200"/>
                      </a:cubicBezTo>
                      <a:cubicBezTo>
                        <a:pt x="1089" y="153"/>
                        <a:pt x="1068" y="135"/>
                        <a:pt x="1031" y="99"/>
                      </a:cubicBezTo>
                      <a:cubicBezTo>
                        <a:pt x="1009" y="77"/>
                        <a:pt x="987" y="49"/>
                        <a:pt x="958" y="35"/>
                      </a:cubicBezTo>
                      <a:cubicBezTo>
                        <a:pt x="888" y="0"/>
                        <a:pt x="772" y="15"/>
                        <a:pt x="693" y="8"/>
                      </a:cubicBezTo>
                      <a:cubicBezTo>
                        <a:pt x="589" y="11"/>
                        <a:pt x="486" y="12"/>
                        <a:pt x="382" y="17"/>
                      </a:cubicBezTo>
                      <a:cubicBezTo>
                        <a:pt x="351" y="19"/>
                        <a:pt x="318" y="66"/>
                        <a:pt x="299" y="90"/>
                      </a:cubicBezTo>
                      <a:cubicBezTo>
                        <a:pt x="292" y="98"/>
                        <a:pt x="276" y="108"/>
                        <a:pt x="281" y="117"/>
                      </a:cubicBezTo>
                      <a:cubicBezTo>
                        <a:pt x="286" y="126"/>
                        <a:pt x="300" y="111"/>
                        <a:pt x="309" y="108"/>
                      </a:cubicBezTo>
                      <a:close/>
                    </a:path>
                  </a:pathLst>
                </a:custGeom>
                <a:pattFill prst="lgGrid">
                  <a:fgClr>
                    <a:schemeClr val="tx1"/>
                  </a:fgClr>
                  <a:bgClr>
                    <a:srgbClr val="008080"/>
                  </a:bgClr>
                </a:pattFill>
                <a:ln w="9525">
                  <a:noFill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/>
                <a:lstStyle/>
                <a:p>
                  <a:pPr defTabSz="342900"/>
                  <a:endParaRPr lang="zh-CN" alt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9" descr="Large grid"/>
                <p:cNvSpPr>
                  <a:spLocks/>
                </p:cNvSpPr>
                <p:nvPr/>
              </p:nvSpPr>
              <p:spPr bwMode="auto">
                <a:xfrm>
                  <a:off x="948180" y="3199084"/>
                  <a:ext cx="1692275" cy="1116013"/>
                </a:xfrm>
                <a:custGeom>
                  <a:avLst/>
                  <a:gdLst>
                    <a:gd name="T0" fmla="*/ 657634018 w 1160"/>
                    <a:gd name="T1" fmla="*/ 214985606 h 791"/>
                    <a:gd name="T2" fmla="*/ 268161376 w 1160"/>
                    <a:gd name="T3" fmla="*/ 451868198 h 791"/>
                    <a:gd name="T4" fmla="*/ 91515590 w 1160"/>
                    <a:gd name="T5" fmla="*/ 688750702 h 791"/>
                    <a:gd name="T6" fmla="*/ 53206002 w 1160"/>
                    <a:gd name="T7" fmla="*/ 1180429936 h 791"/>
                    <a:gd name="T8" fmla="*/ 151107010 w 1160"/>
                    <a:gd name="T9" fmla="*/ 1307828918 h 791"/>
                    <a:gd name="T10" fmla="*/ 1066261545 w 1160"/>
                    <a:gd name="T11" fmla="*/ 1379490757 h 791"/>
                    <a:gd name="T12" fmla="*/ 1960132860 w 1160"/>
                    <a:gd name="T13" fmla="*/ 1417312440 h 791"/>
                    <a:gd name="T14" fmla="*/ 1998440989 w 1160"/>
                    <a:gd name="T15" fmla="*/ 1361575297 h 791"/>
                    <a:gd name="T16" fmla="*/ 2058032386 w 1160"/>
                    <a:gd name="T17" fmla="*/ 1343659838 h 791"/>
                    <a:gd name="T18" fmla="*/ 2134650104 w 1160"/>
                    <a:gd name="T19" fmla="*/ 1106777333 h 791"/>
                    <a:gd name="T20" fmla="*/ 2147483647 w 1160"/>
                    <a:gd name="T21" fmla="*/ 1070946414 h 791"/>
                    <a:gd name="T22" fmla="*/ 2147483647 w 1160"/>
                    <a:gd name="T23" fmla="*/ 961462892 h 791"/>
                    <a:gd name="T24" fmla="*/ 2147483647 w 1160"/>
                    <a:gd name="T25" fmla="*/ 887810289 h 791"/>
                    <a:gd name="T26" fmla="*/ 2147483647 w 1160"/>
                    <a:gd name="T27" fmla="*/ 724581622 h 791"/>
                    <a:gd name="T28" fmla="*/ 2147483647 w 1160"/>
                    <a:gd name="T29" fmla="*/ 505614578 h 791"/>
                    <a:gd name="T30" fmla="*/ 2147483647 w 1160"/>
                    <a:gd name="T31" fmla="*/ 398121819 h 791"/>
                    <a:gd name="T32" fmla="*/ 2147483647 w 1160"/>
                    <a:gd name="T33" fmla="*/ 197070146 h 791"/>
                    <a:gd name="T34" fmla="*/ 2038879051 w 1160"/>
                    <a:gd name="T35" fmla="*/ 69671098 h 791"/>
                    <a:gd name="T36" fmla="*/ 1474887432 w 1160"/>
                    <a:gd name="T37" fmla="*/ 15924702 h 791"/>
                    <a:gd name="T38" fmla="*/ 812998110 w 1160"/>
                    <a:gd name="T39" fmla="*/ 33840167 h 791"/>
                    <a:gd name="T40" fmla="*/ 636350751 w 1160"/>
                    <a:gd name="T41" fmla="*/ 179154642 h 791"/>
                    <a:gd name="T42" fmla="*/ 598042621 w 1160"/>
                    <a:gd name="T43" fmla="*/ 232901066 h 791"/>
                    <a:gd name="T44" fmla="*/ 657634018 w 1160"/>
                    <a:gd name="T45" fmla="*/ 214985606 h 79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160"/>
                    <a:gd name="T70" fmla="*/ 0 h 791"/>
                    <a:gd name="T71" fmla="*/ 1160 w 1160"/>
                    <a:gd name="T72" fmla="*/ 791 h 79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160" h="791">
                      <a:moveTo>
                        <a:pt x="309" y="108"/>
                      </a:moveTo>
                      <a:cubicBezTo>
                        <a:pt x="260" y="124"/>
                        <a:pt x="165" y="188"/>
                        <a:pt x="126" y="227"/>
                      </a:cubicBezTo>
                      <a:cubicBezTo>
                        <a:pt x="111" y="271"/>
                        <a:pt x="77" y="314"/>
                        <a:pt x="43" y="346"/>
                      </a:cubicBezTo>
                      <a:cubicBezTo>
                        <a:pt x="5" y="460"/>
                        <a:pt x="0" y="362"/>
                        <a:pt x="25" y="593"/>
                      </a:cubicBezTo>
                      <a:cubicBezTo>
                        <a:pt x="32" y="653"/>
                        <a:pt x="32" y="644"/>
                        <a:pt x="71" y="657"/>
                      </a:cubicBezTo>
                      <a:cubicBezTo>
                        <a:pt x="196" y="740"/>
                        <a:pt x="361" y="648"/>
                        <a:pt x="501" y="693"/>
                      </a:cubicBezTo>
                      <a:cubicBezTo>
                        <a:pt x="594" y="791"/>
                        <a:pt x="900" y="712"/>
                        <a:pt x="921" y="712"/>
                      </a:cubicBezTo>
                      <a:cubicBezTo>
                        <a:pt x="927" y="703"/>
                        <a:pt x="930" y="691"/>
                        <a:pt x="939" y="684"/>
                      </a:cubicBezTo>
                      <a:cubicBezTo>
                        <a:pt x="947" y="678"/>
                        <a:pt x="961" y="683"/>
                        <a:pt x="967" y="675"/>
                      </a:cubicBezTo>
                      <a:cubicBezTo>
                        <a:pt x="991" y="641"/>
                        <a:pt x="982" y="591"/>
                        <a:pt x="1003" y="556"/>
                      </a:cubicBezTo>
                      <a:cubicBezTo>
                        <a:pt x="1008" y="549"/>
                        <a:pt x="1017" y="545"/>
                        <a:pt x="1022" y="538"/>
                      </a:cubicBezTo>
                      <a:cubicBezTo>
                        <a:pt x="1035" y="520"/>
                        <a:pt x="1042" y="498"/>
                        <a:pt x="1058" y="483"/>
                      </a:cubicBezTo>
                      <a:cubicBezTo>
                        <a:pt x="1067" y="474"/>
                        <a:pt x="1087" y="456"/>
                        <a:pt x="1095" y="446"/>
                      </a:cubicBezTo>
                      <a:cubicBezTo>
                        <a:pt x="1115" y="420"/>
                        <a:pt x="1123" y="391"/>
                        <a:pt x="1141" y="364"/>
                      </a:cubicBezTo>
                      <a:cubicBezTo>
                        <a:pt x="1152" y="321"/>
                        <a:pt x="1160" y="307"/>
                        <a:pt x="1141" y="254"/>
                      </a:cubicBezTo>
                      <a:cubicBezTo>
                        <a:pt x="1134" y="233"/>
                        <a:pt x="1104" y="200"/>
                        <a:pt x="1104" y="200"/>
                      </a:cubicBezTo>
                      <a:cubicBezTo>
                        <a:pt x="1089" y="153"/>
                        <a:pt x="1068" y="135"/>
                        <a:pt x="1031" y="99"/>
                      </a:cubicBezTo>
                      <a:cubicBezTo>
                        <a:pt x="1009" y="77"/>
                        <a:pt x="987" y="49"/>
                        <a:pt x="958" y="35"/>
                      </a:cubicBezTo>
                      <a:cubicBezTo>
                        <a:pt x="888" y="0"/>
                        <a:pt x="772" y="15"/>
                        <a:pt x="693" y="8"/>
                      </a:cubicBezTo>
                      <a:cubicBezTo>
                        <a:pt x="589" y="11"/>
                        <a:pt x="486" y="12"/>
                        <a:pt x="382" y="17"/>
                      </a:cubicBezTo>
                      <a:cubicBezTo>
                        <a:pt x="351" y="19"/>
                        <a:pt x="318" y="66"/>
                        <a:pt x="299" y="90"/>
                      </a:cubicBezTo>
                      <a:cubicBezTo>
                        <a:pt x="292" y="98"/>
                        <a:pt x="276" y="108"/>
                        <a:pt x="281" y="117"/>
                      </a:cubicBezTo>
                      <a:cubicBezTo>
                        <a:pt x="286" y="126"/>
                        <a:pt x="300" y="111"/>
                        <a:pt x="309" y="108"/>
                      </a:cubicBezTo>
                      <a:close/>
                    </a:path>
                  </a:pathLst>
                </a:custGeom>
                <a:pattFill prst="lgGrid">
                  <a:fgClr>
                    <a:schemeClr val="accent1">
                      <a:alpha val="52940"/>
                    </a:schemeClr>
                  </a:fgClr>
                  <a:bgClr>
                    <a:schemeClr val="bg1">
                      <a:alpha val="52940"/>
                    </a:schemeClr>
                  </a:bgClr>
                </a:pattFill>
                <a:ln w="9525">
                  <a:noFill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/>
                <a:lstStyle/>
                <a:p>
                  <a:pPr defTabSz="342900"/>
                  <a:endParaRPr lang="zh-CN" altLang="en-US" sz="22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307719" y="3408650"/>
                  <a:ext cx="927100" cy="54099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>
                  <a:spAutoFit/>
                </a:bodyPr>
                <a:lstStyle/>
                <a:p>
                  <a:pPr defTabSz="342900" eaLnBrk="0" hangingPunct="0">
                    <a:spcBef>
                      <a:spcPct val="50000"/>
                    </a:spcBef>
                  </a:pPr>
                  <a:r>
                    <a:rPr lang="en-US" altLang="zh-CN" sz="1050" b="1" dirty="0">
                      <a:solidFill>
                        <a:srgbClr val="FF0000"/>
                      </a:solidFill>
                      <a:latin typeface="Arial" charset="0"/>
                    </a:rPr>
                    <a:t>Legacy Systems</a:t>
                  </a:r>
                </a:p>
              </p:txBody>
            </p:sp>
            <p:sp>
              <p:nvSpPr>
                <p:cNvPr id="6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86981" y="2762538"/>
                  <a:ext cx="2230437" cy="300552"/>
                </a:xfrm>
                <a:prstGeom prst="rect">
                  <a:avLst/>
                </a:prstGeom>
                <a:solidFill>
                  <a:srgbClr val="6600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>
                  <a:spAutoFit/>
                </a:bodyPr>
                <a:lstStyle/>
                <a:p>
                  <a:pPr algn="ctr" defTabSz="342900" eaLnBrk="0" hangingPunct="0">
                    <a:spcBef>
                      <a:spcPct val="50000"/>
                    </a:spcBef>
                  </a:pPr>
                  <a:r>
                    <a:rPr lang="en-US" altLang="zh-CN" sz="900" b="1" dirty="0">
                      <a:solidFill>
                        <a:srgbClr val="FEEC94"/>
                      </a:solidFill>
                      <a:latin typeface="Arial" charset="0"/>
                    </a:rPr>
                    <a:t>Legacy Systems</a:t>
                  </a: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69894" y="4491306"/>
                <a:ext cx="2505245" cy="1583658"/>
                <a:chOff x="615182" y="4469237"/>
                <a:chExt cx="2699776" cy="1879091"/>
              </a:xfrm>
            </p:grpSpPr>
            <p:grpSp>
              <p:nvGrpSpPr>
                <p:cNvPr id="52" name="Group 12"/>
                <p:cNvGrpSpPr>
                  <a:grpSpLocks/>
                </p:cNvGrpSpPr>
                <p:nvPr/>
              </p:nvGrpSpPr>
              <p:grpSpPr bwMode="auto">
                <a:xfrm>
                  <a:off x="615182" y="4469237"/>
                  <a:ext cx="2699776" cy="1879091"/>
                  <a:chOff x="3016" y="618"/>
                  <a:chExt cx="2177" cy="1542"/>
                </a:xfrm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</p:grpSpPr>
              <p:pic>
                <p:nvPicPr>
                  <p:cNvPr id="57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3016" y="845"/>
                    <a:ext cx="2177" cy="1315"/>
                  </a:xfrm>
                  <a:prstGeom prst="rect">
                    <a:avLst/>
                  </a:prstGeom>
                  <a:solidFill>
                    <a:srgbClr val="6600FF"/>
                  </a:solidFill>
                  <a:ln w="9525">
                    <a:noFill/>
                    <a:miter lim="800000"/>
                    <a:headEnd/>
                    <a:tailEnd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</p:pic>
              <p:sp>
                <p:nvSpPr>
                  <p:cNvPr id="5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16" y="618"/>
                    <a:ext cx="2177" cy="330"/>
                  </a:xfrm>
                  <a:prstGeom prst="rect">
                    <a:avLst/>
                  </a:prstGeom>
                  <a:solidFill>
                    <a:srgbClr val="6600FF"/>
                  </a:solidFill>
                  <a:ln w="9525">
                    <a:noFill/>
                    <a:miter lim="800000"/>
                    <a:headEnd/>
                    <a:tailEnd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>
                    <a:spAutoFit/>
                  </a:bodyPr>
                  <a:lstStyle/>
                  <a:p>
                    <a:pPr algn="ctr" defTabSz="342900">
                      <a:spcBef>
                        <a:spcPct val="50000"/>
                      </a:spcBef>
                    </a:pPr>
                    <a:r>
                      <a:rPr lang="en-US" altLang="zh-CN" sz="1050" b="1" dirty="0">
                        <a:solidFill>
                          <a:srgbClr val="FEEC94"/>
                        </a:solidFill>
                        <a:latin typeface="Times New Roman" pitchFamily="18" charset="0"/>
                      </a:rPr>
                      <a:t>Software mining</a:t>
                    </a:r>
                  </a:p>
                </p:txBody>
              </p:sp>
            </p:grpSp>
            <p:grpSp>
              <p:nvGrpSpPr>
                <p:cNvPr id="53" name="Group 16"/>
                <p:cNvGrpSpPr>
                  <a:grpSpLocks/>
                </p:cNvGrpSpPr>
                <p:nvPr/>
              </p:nvGrpSpPr>
              <p:grpSpPr bwMode="auto">
                <a:xfrm>
                  <a:off x="670395" y="4800640"/>
                  <a:ext cx="2599021" cy="1409648"/>
                  <a:chOff x="1383" y="1933"/>
                  <a:chExt cx="1699" cy="1407"/>
                </a:xfrm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</p:grpSpPr>
              <p:graphicFrame>
                <p:nvGraphicFramePr>
                  <p:cNvPr id="54" name="Object 17"/>
                  <p:cNvGraphicFramePr>
                    <a:graphicFrameLocks noChangeAspect="1"/>
                  </p:cNvGraphicFramePr>
                  <p:nvPr/>
                </p:nvGraphicFramePr>
                <p:xfrm>
                  <a:off x="1383" y="1933"/>
                  <a:ext cx="1300" cy="122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Picture" r:id="rId10" imgW="3669840" imgH="5132880" progId="Word.Picture.8">
                          <p:embed/>
                        </p:oleObj>
                      </mc:Choice>
                      <mc:Fallback>
                        <p:oleObj name="Picture" r:id="rId10" imgW="3669840" imgH="5132880" progId="Word.Picture.8">
                          <p:embed/>
                          <p:pic>
                            <p:nvPicPr>
                              <p:cNvPr id="54" name="Object 1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3" y="1933"/>
                                <a:ext cx="1300" cy="1227"/>
                              </a:xfrm>
                              <a:prstGeom prst="rect">
                                <a:avLst/>
                              </a:prstGeom>
                              <a:solidFill>
                                <a:srgbClr val="C0C0C0">
                                  <a:alpha val="48000"/>
                                </a:srgbClr>
                              </a:solidFill>
                              <a:ln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1519" y="2069"/>
                  <a:ext cx="1300" cy="122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Picture" r:id="rId12" imgW="3669840" imgH="5132880" progId="Word.Picture.8">
                          <p:embed/>
                        </p:oleObj>
                      </mc:Choice>
                      <mc:Fallback>
                        <p:oleObj name="Picture" r:id="rId12" imgW="3669840" imgH="5132880" progId="Word.Picture.8">
                          <p:embed/>
                          <p:pic>
                            <p:nvPicPr>
                              <p:cNvPr id="55" name="Object 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519" y="2069"/>
                                <a:ext cx="1300" cy="1227"/>
                              </a:xfrm>
                              <a:prstGeom prst="rect">
                                <a:avLst/>
                              </a:prstGeom>
                              <a:solidFill>
                                <a:srgbClr val="C0C0C0">
                                  <a:alpha val="48000"/>
                                </a:srgbClr>
                              </a:solidFill>
                              <a:ln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6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1782" y="2113"/>
                  <a:ext cx="1300" cy="122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Picture" r:id="rId13" imgW="3669840" imgH="5132880" progId="Word.Picture.8">
                          <p:embed/>
                        </p:oleObj>
                      </mc:Choice>
                      <mc:Fallback>
                        <p:oleObj name="Picture" r:id="rId13" imgW="3669840" imgH="5132880" progId="Word.Picture.8">
                          <p:embed/>
                          <p:pic>
                            <p:nvPicPr>
                              <p:cNvPr id="56" name="Object 1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782" y="2113"/>
                                <a:ext cx="1300" cy="1227"/>
                              </a:xfrm>
                              <a:prstGeom prst="rect">
                                <a:avLst/>
                              </a:prstGeom>
                              <a:solidFill>
                                <a:srgbClr val="C0C0C0">
                                  <a:alpha val="48000"/>
                                </a:srgbClr>
                              </a:solidFill>
                              <a:ln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17" name="组合 16"/>
              <p:cNvGrpSpPr/>
              <p:nvPr/>
            </p:nvGrpSpPr>
            <p:grpSpPr>
              <a:xfrm>
                <a:off x="2009119" y="2648595"/>
                <a:ext cx="2500857" cy="1562426"/>
                <a:chOff x="1377251" y="1822313"/>
                <a:chExt cx="2682875" cy="2061049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1414549" y="1887245"/>
                  <a:ext cx="2608278" cy="1996117"/>
                  <a:chOff x="4138231" y="4327813"/>
                  <a:chExt cx="2251075" cy="1765300"/>
                </a:xfrm>
              </p:grpSpPr>
              <p:pic>
                <p:nvPicPr>
                  <p:cNvPr id="38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14"/>
                  <a:srcRect/>
                  <a:stretch>
                    <a:fillRect/>
                  </a:stretch>
                </p:blipFill>
                <p:spPr bwMode="auto">
                  <a:xfrm>
                    <a:off x="4138231" y="4588163"/>
                    <a:ext cx="2251075" cy="1503362"/>
                  </a:xfrm>
                  <a:prstGeom prst="rect">
                    <a:avLst/>
                  </a:prstGeom>
                  <a:solidFill>
                    <a:srgbClr val="0033CC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</p:pic>
              <p:sp>
                <p:nvSpPr>
                  <p:cNvPr id="3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38231" y="4327813"/>
                    <a:ext cx="2251075" cy="394957"/>
                  </a:xfrm>
                  <a:prstGeom prst="rect">
                    <a:avLst/>
                  </a:prstGeom>
                  <a:solidFill>
                    <a:srgbClr val="6600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defTabSz="342900">
                      <a:spcBef>
                        <a:spcPct val="50000"/>
                      </a:spcBef>
                    </a:pPr>
                    <a:r>
                      <a:rPr lang="en-US" altLang="zh-CN" sz="1050" b="1">
                        <a:solidFill>
                          <a:srgbClr val="FEEC94"/>
                        </a:solidFill>
                        <a:latin typeface="Times New Roman" pitchFamily="18" charset="0"/>
                      </a:rPr>
                      <a:t>Reusable Artifacts</a:t>
                    </a:r>
                  </a:p>
                </p:txBody>
              </p:sp>
              <p:sp>
                <p:nvSpPr>
                  <p:cNvPr id="4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138231" y="4588163"/>
                    <a:ext cx="2251075" cy="1504950"/>
                  </a:xfrm>
                  <a:prstGeom prst="rect">
                    <a:avLst/>
                  </a:prstGeom>
                  <a:solidFill>
                    <a:srgbClr val="F8F8F8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342900"/>
                    <a:endParaRPr lang="zh-CN" altLang="en-US" sz="225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1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4257293" y="4618325"/>
                    <a:ext cx="1736725" cy="1090613"/>
                    <a:chOff x="431" y="2750"/>
                    <a:chExt cx="1679" cy="953"/>
                  </a:xfrm>
                </p:grpSpPr>
                <p:sp>
                  <p:nvSpPr>
                    <p:cNvPr id="49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" y="2750"/>
                      <a:ext cx="1679" cy="952"/>
                    </a:xfrm>
                    <a:prstGeom prst="rect">
                      <a:avLst/>
                    </a:prstGeom>
                    <a:solidFill>
                      <a:srgbClr val="F8F8F8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defTabSz="342900" eaLnBrk="0" hangingPunct="0"/>
                      <a:endParaRPr lang="zh-CN" altLang="zh-CN" sz="600" b="1">
                        <a:solidFill>
                          <a:srgbClr val="FEEC94"/>
                        </a:solidFill>
                        <a:latin typeface="Arial" charset="0"/>
                      </a:endParaRPr>
                    </a:p>
                  </p:txBody>
                </p:sp>
                <p:pic>
                  <p:nvPicPr>
                    <p:cNvPr id="50" name="Picture 2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/>
                    <a:srcRect/>
                    <a:stretch>
                      <a:fillRect/>
                    </a:stretch>
                  </p:blipFill>
                  <p:spPr bwMode="auto">
                    <a:xfrm>
                      <a:off x="431" y="2886"/>
                      <a:ext cx="1679" cy="817"/>
                    </a:xfrm>
                    <a:prstGeom prst="rect">
                      <a:avLst/>
                    </a:prstGeom>
                    <a:solidFill>
                      <a:srgbClr val="0033CC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51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1" y="2750"/>
                      <a:ext cx="1677" cy="251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defTabSz="342900" eaLnBrk="0" hangingPunct="0"/>
                      <a:r>
                        <a:rPr lang="en-US" altLang="zh-CN" sz="600" b="1">
                          <a:solidFill>
                            <a:srgbClr val="FEEC94"/>
                          </a:solidFill>
                          <a:latin typeface="Arial" charset="0"/>
                        </a:rPr>
                        <a:t>Reusable Artifacts</a:t>
                      </a:r>
                    </a:p>
                  </p:txBody>
                </p:sp>
              </p:grpSp>
              <p:sp>
                <p:nvSpPr>
                  <p:cNvPr id="4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398581" y="4773900"/>
                    <a:ext cx="1735137" cy="1089025"/>
                  </a:xfrm>
                  <a:prstGeom prst="rect">
                    <a:avLst/>
                  </a:prstGeom>
                  <a:solidFill>
                    <a:srgbClr val="F8F8F8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defTabSz="342900" eaLnBrk="0" hangingPunct="0"/>
                    <a:endParaRPr lang="zh-CN" altLang="zh-CN" sz="600" b="1">
                      <a:solidFill>
                        <a:srgbClr val="FEEC94"/>
                      </a:solidFill>
                      <a:latin typeface="Arial" charset="0"/>
                    </a:endParaRPr>
                  </a:p>
                </p:txBody>
              </p:sp>
              <p:pic>
                <p:nvPicPr>
                  <p:cNvPr id="43" name="Picture 32"/>
                  <p:cNvPicPr>
                    <a:picLocks noChangeAspect="1" noChangeArrowheads="1"/>
                  </p:cNvPicPr>
                  <p:nvPr/>
                </p:nvPicPr>
                <p:blipFill>
                  <a:blip r:embed="rId15"/>
                  <a:srcRect/>
                  <a:stretch>
                    <a:fillRect/>
                  </a:stretch>
                </p:blipFill>
                <p:spPr bwMode="auto">
                  <a:xfrm>
                    <a:off x="4398581" y="4929475"/>
                    <a:ext cx="1735137" cy="935038"/>
                  </a:xfrm>
                  <a:prstGeom prst="rect">
                    <a:avLst/>
                  </a:prstGeom>
                  <a:solidFill>
                    <a:srgbClr val="0033CC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</p:pic>
              <p:sp>
                <p:nvSpPr>
                  <p:cNvPr id="44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98580" y="4773900"/>
                    <a:ext cx="1733550" cy="287241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defTabSz="342900" eaLnBrk="0" hangingPunct="0"/>
                    <a:r>
                      <a:rPr lang="en-US" altLang="zh-CN" sz="600" b="1">
                        <a:solidFill>
                          <a:srgbClr val="FEEC94"/>
                        </a:solidFill>
                        <a:latin typeface="Arial" charset="0"/>
                      </a:rPr>
                      <a:t>Reusable Artifacts</a:t>
                    </a:r>
                  </a:p>
                </p:txBody>
              </p:sp>
              <p:grpSp>
                <p:nvGrpSpPr>
                  <p:cNvPr id="45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4538281" y="4929475"/>
                    <a:ext cx="1736725" cy="1090613"/>
                    <a:chOff x="431" y="2750"/>
                    <a:chExt cx="1679" cy="953"/>
                  </a:xfrm>
                </p:grpSpPr>
                <p:sp>
                  <p:nvSpPr>
                    <p:cNvPr id="46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" y="2750"/>
                      <a:ext cx="1679" cy="952"/>
                    </a:xfrm>
                    <a:prstGeom prst="rect">
                      <a:avLst/>
                    </a:prstGeom>
                    <a:solidFill>
                      <a:srgbClr val="F8F8F8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defTabSz="342900" eaLnBrk="0" hangingPunct="0"/>
                      <a:endParaRPr lang="zh-CN" altLang="zh-CN" sz="600" b="1">
                        <a:solidFill>
                          <a:srgbClr val="FEEC94"/>
                        </a:solidFill>
                        <a:latin typeface="Arial" charset="0"/>
                      </a:endParaRPr>
                    </a:p>
                  </p:txBody>
                </p:sp>
                <p:pic>
                  <p:nvPicPr>
                    <p:cNvPr id="47" name="Picture 3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/>
                    <a:srcRect/>
                    <a:stretch>
                      <a:fillRect/>
                    </a:stretch>
                  </p:blipFill>
                  <p:spPr bwMode="auto">
                    <a:xfrm>
                      <a:off x="431" y="2886"/>
                      <a:ext cx="1679" cy="817"/>
                    </a:xfrm>
                    <a:prstGeom prst="rect">
                      <a:avLst/>
                    </a:prstGeom>
                    <a:solidFill>
                      <a:srgbClr val="0033CC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8" name="Text Box 3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1" y="2750"/>
                      <a:ext cx="1677" cy="251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defTabSz="342900" eaLnBrk="0" hangingPunct="0"/>
                      <a:r>
                        <a:rPr lang="en-US" altLang="zh-CN" sz="600" b="1">
                          <a:solidFill>
                            <a:srgbClr val="FEEC94"/>
                          </a:solidFill>
                          <a:latin typeface="Arial" charset="0"/>
                        </a:rPr>
                        <a:t>Reusable Artifacts</a:t>
                      </a:r>
                    </a:p>
                  </p:txBody>
                </p:sp>
              </p:grpSp>
            </p:grpSp>
            <p:sp>
              <p:nvSpPr>
                <p:cNvPr id="37" name="Rectangle 44"/>
                <p:cNvSpPr>
                  <a:spLocks noChangeArrowheads="1"/>
                </p:cNvSpPr>
                <p:nvPr/>
              </p:nvSpPr>
              <p:spPr bwMode="auto">
                <a:xfrm>
                  <a:off x="1377251" y="1822313"/>
                  <a:ext cx="2682875" cy="35049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342900" eaLnBrk="0" hangingPunct="0"/>
                  <a:r>
                    <a:rPr lang="en-US" altLang="zh-CN" sz="1200" b="1" dirty="0">
                      <a:solidFill>
                        <a:prstClr val="black"/>
                      </a:solidFill>
                      <a:latin typeface="Times New Roman" pitchFamily="18" charset="0"/>
                    </a:rPr>
                    <a:t>Software Data Mining</a:t>
                  </a: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8925523" y="4273508"/>
                <a:ext cx="2597322" cy="1763746"/>
                <a:chOff x="9543319" y="3930547"/>
                <a:chExt cx="2023926" cy="1865134"/>
              </a:xfrm>
            </p:grpSpPr>
            <p:grpSp>
              <p:nvGrpSpPr>
                <p:cNvPr id="21" name="Group 4"/>
                <p:cNvGrpSpPr>
                  <a:grpSpLocks/>
                </p:cNvGrpSpPr>
                <p:nvPr/>
              </p:nvGrpSpPr>
              <p:grpSpPr bwMode="auto">
                <a:xfrm>
                  <a:off x="9543319" y="4392214"/>
                  <a:ext cx="1726589" cy="1124005"/>
                  <a:chOff x="249" y="981"/>
                  <a:chExt cx="4257" cy="2864"/>
                </a:xfrm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</p:grpSpPr>
              <p:pic>
                <p:nvPicPr>
                  <p:cNvPr id="33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 rot="5400000">
                    <a:off x="946" y="284"/>
                    <a:ext cx="2864" cy="425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34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453" y="1389"/>
                    <a:ext cx="794" cy="8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3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1338" y="1519"/>
                    <a:ext cx="907" cy="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</p:grpSp>
            <p:grpSp>
              <p:nvGrpSpPr>
                <p:cNvPr id="22" name="Group 4"/>
                <p:cNvGrpSpPr>
                  <a:grpSpLocks/>
                </p:cNvGrpSpPr>
                <p:nvPr/>
              </p:nvGrpSpPr>
              <p:grpSpPr bwMode="auto">
                <a:xfrm>
                  <a:off x="9832998" y="4224783"/>
                  <a:ext cx="1726590" cy="1124005"/>
                  <a:chOff x="249" y="981"/>
                  <a:chExt cx="4257" cy="2864"/>
                </a:xfrm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</p:grpSpPr>
              <p:pic>
                <p:nvPicPr>
                  <p:cNvPr id="30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 rot="5400000">
                    <a:off x="946" y="284"/>
                    <a:ext cx="2864" cy="425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31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453" y="1389"/>
                    <a:ext cx="794" cy="8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32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1338" y="1519"/>
                    <a:ext cx="907" cy="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</p:grpSp>
            <p:grpSp>
              <p:nvGrpSpPr>
                <p:cNvPr id="23" name="Group 4"/>
                <p:cNvGrpSpPr>
                  <a:grpSpLocks/>
                </p:cNvGrpSpPr>
                <p:nvPr/>
              </p:nvGrpSpPr>
              <p:grpSpPr bwMode="auto">
                <a:xfrm>
                  <a:off x="9716871" y="4671676"/>
                  <a:ext cx="1726589" cy="1124005"/>
                  <a:chOff x="249" y="981"/>
                  <a:chExt cx="4257" cy="2864"/>
                </a:xfrm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</p:grpSpPr>
              <p:pic>
                <p:nvPicPr>
                  <p:cNvPr id="25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 rot="5400000">
                    <a:off x="946" y="284"/>
                    <a:ext cx="2864" cy="425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28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453" y="1389"/>
                    <a:ext cx="794" cy="8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  <p:pic>
                <p:nvPicPr>
                  <p:cNvPr id="29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1338" y="1519"/>
                    <a:ext cx="907" cy="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</p:pic>
            </p:grpSp>
            <p:sp>
              <p:nvSpPr>
                <p:cNvPr id="24" name="Rectangle 44"/>
                <p:cNvSpPr>
                  <a:spLocks noChangeArrowheads="1"/>
                </p:cNvSpPr>
                <p:nvPr/>
              </p:nvSpPr>
              <p:spPr bwMode="auto">
                <a:xfrm>
                  <a:off x="9832998" y="3930547"/>
                  <a:ext cx="1734247" cy="238836"/>
                </a:xfrm>
                <a:prstGeom prst="rect">
                  <a:avLst/>
                </a:prstGeom>
                <a:solidFill>
                  <a:srgbClr val="0070C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defTabSz="342900" eaLnBrk="0" hangingPunct="0"/>
                  <a:r>
                    <a:rPr lang="en-US" altLang="zh-CN" sz="1200" b="1">
                      <a:solidFill>
                        <a:srgbClr val="FEEC94"/>
                      </a:solidFill>
                      <a:latin typeface="Times New Roman" pitchFamily="18" charset="0"/>
                    </a:rPr>
                    <a:t>User Interface</a:t>
                  </a:r>
                </a:p>
              </p:txBody>
            </p:sp>
          </p:grpSp>
          <p:cxnSp>
            <p:nvCxnSpPr>
              <p:cNvPr id="19" name="直接箭头连接符 18"/>
              <p:cNvCxnSpPr/>
              <p:nvPr/>
            </p:nvCxnSpPr>
            <p:spPr>
              <a:xfrm flipH="1" flipV="1">
                <a:off x="5075260" y="6074966"/>
                <a:ext cx="438034" cy="30843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V="1">
                <a:off x="2244222" y="4014379"/>
                <a:ext cx="376612" cy="48161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连接符 6"/>
            <p:cNvCxnSpPr>
              <a:stCxn id="78" idx="2"/>
              <a:endCxn id="37" idx="0"/>
            </p:cNvCxnSpPr>
            <p:nvPr/>
          </p:nvCxnSpPr>
          <p:spPr>
            <a:xfrm>
              <a:off x="3267685" y="1649663"/>
              <a:ext cx="115897" cy="650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80" idx="2"/>
              <a:endCxn id="75" idx="0"/>
            </p:cNvCxnSpPr>
            <p:nvPr/>
          </p:nvCxnSpPr>
          <p:spPr>
            <a:xfrm>
              <a:off x="6146196" y="1901266"/>
              <a:ext cx="132" cy="394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79" idx="2"/>
              <a:endCxn id="65" idx="0"/>
            </p:cNvCxnSpPr>
            <p:nvPr/>
          </p:nvCxnSpPr>
          <p:spPr>
            <a:xfrm flipH="1">
              <a:off x="8759883" y="1627226"/>
              <a:ext cx="228319" cy="660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168A-6543-4BEA-953E-F06E94356935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820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49025" y="222658"/>
            <a:ext cx="6589199" cy="128089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An Example of LSC Specification</a:t>
            </a:r>
            <a:br>
              <a:rPr lang="en-US" altLang="zh-CN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</a:br>
            <a:r>
              <a:rPr lang="en-US" altLang="zh-C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Data Processor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– the actor at top-level</a:t>
            </a:r>
          </a:p>
        </p:txBody>
      </p:sp>
      <p:sp>
        <p:nvSpPr>
          <p:cNvPr id="27658" name="Rectangle 10"/>
          <p:cNvSpPr>
            <a:spLocks noGrp="1" noChangeArrowheads="1"/>
          </p:cNvSpPr>
          <p:nvPr>
            <p:ph idx="1"/>
          </p:nvPr>
        </p:nvSpPr>
        <p:spPr>
          <a:xfrm>
            <a:off x="1992314" y="1701801"/>
            <a:ext cx="2016125" cy="439102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Actor </a:t>
            </a:r>
            <a:r>
              <a:rPr lang="en-US" altLang="zh-CN" sz="1200" b="1" i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d-proc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-- Producer : </a:t>
            </a:r>
            <a:r>
              <a:rPr lang="en-US" altLang="zh-CN" sz="1200" b="1" i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Retriever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-- Sorter : </a:t>
            </a:r>
            <a:r>
              <a:rPr lang="en-US" altLang="zh-CN" sz="1200" b="1" i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Quick-sort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-- Deliverer : </a:t>
            </a:r>
            <a:r>
              <a:rPr lang="en-US" altLang="zh-CN" sz="1200" b="1" i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printer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200" b="1" i="1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400" i="1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200" i="1" u="sng">
                <a:ea typeface="宋体" panose="02010600030101010101" pitchFamily="2" charset="-122"/>
              </a:rPr>
              <a:t>Design with Reuse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200" i="1" u="sng">
              <a:ea typeface="宋体" panose="02010600030101010101" pitchFamily="2" charset="-122"/>
            </a:endParaRPr>
          </a:p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Design instance = 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   Design framework + 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   Domain Entity + 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   Additional features</a:t>
            </a:r>
            <a:endParaRPr lang="en-US" altLang="zh-CN" sz="1400" i="1" u="sng">
              <a:ea typeface="宋体" panose="02010600030101010101" pitchFamily="2" charset="-12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9DC3-3244-4545-ABB3-D44FB75013D8}" type="slidenum">
              <a:rPr lang="zh-CN" altLang="en-US"/>
              <a:pPr/>
              <a:t>17</a:t>
            </a:fld>
            <a:endParaRPr lang="en-US" altLang="zh-CN"/>
          </a:p>
        </p:txBody>
      </p:sp>
      <p:grpSp>
        <p:nvGrpSpPr>
          <p:cNvPr id="27655" name="Group 7"/>
          <p:cNvGrpSpPr>
            <a:grpSpLocks/>
          </p:cNvGrpSpPr>
          <p:nvPr/>
        </p:nvGrpSpPr>
        <p:grpSpPr bwMode="auto">
          <a:xfrm>
            <a:off x="3719514" y="1700213"/>
            <a:ext cx="6757987" cy="4546600"/>
            <a:chOff x="249" y="981"/>
            <a:chExt cx="4257" cy="2864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46" y="284"/>
              <a:ext cx="2864" cy="4257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" y="1389"/>
              <a:ext cx="794" cy="81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1519"/>
              <a:ext cx="907" cy="55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659" name="AutoShape 11" descr="Parchment"/>
          <p:cNvSpPr>
            <a:spLocks noChangeArrowheads="1"/>
          </p:cNvSpPr>
          <p:nvPr/>
        </p:nvSpPr>
        <p:spPr bwMode="auto">
          <a:xfrm>
            <a:off x="8867776" y="1125538"/>
            <a:ext cx="1800225" cy="647700"/>
          </a:xfrm>
          <a:prstGeom prst="wedgeRectCallout">
            <a:avLst>
              <a:gd name="adj1" fmla="val 21519"/>
              <a:gd name="adj2" fmla="val 115194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900"/>
              <a:t>Cover a set of entities for the instantiation of the design frame work</a:t>
            </a:r>
          </a:p>
        </p:txBody>
      </p:sp>
      <p:sp>
        <p:nvSpPr>
          <p:cNvPr id="27660" name="AutoShape 12" descr="Parchment"/>
          <p:cNvSpPr>
            <a:spLocks noChangeArrowheads="1"/>
          </p:cNvSpPr>
          <p:nvPr/>
        </p:nvSpPr>
        <p:spPr bwMode="auto">
          <a:xfrm>
            <a:off x="7032625" y="1125538"/>
            <a:ext cx="1728788" cy="647700"/>
          </a:xfrm>
          <a:prstGeom prst="wedgeRectCallout">
            <a:avLst>
              <a:gd name="adj1" fmla="val 26398"/>
              <a:gd name="adj2" fmla="val 1093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900"/>
              <a:t>The organizational structures of the entities to form a design</a:t>
            </a:r>
          </a:p>
        </p:txBody>
      </p:sp>
      <p:sp>
        <p:nvSpPr>
          <p:cNvPr id="27661" name="AutoShape 13" descr="Parchment"/>
          <p:cNvSpPr>
            <a:spLocks noChangeArrowheads="1"/>
          </p:cNvSpPr>
          <p:nvPr/>
        </p:nvSpPr>
        <p:spPr bwMode="auto">
          <a:xfrm>
            <a:off x="4367213" y="1412876"/>
            <a:ext cx="2520950" cy="576263"/>
          </a:xfrm>
          <a:prstGeom prst="wedgeRectCallout">
            <a:avLst>
              <a:gd name="adj1" fmla="val 26259"/>
              <a:gd name="adj2" fmla="val 81954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900"/>
              <a:t>Design instance: made by Instantiating the design framework with Domain Entity and necessary specialization</a:t>
            </a:r>
          </a:p>
        </p:txBody>
      </p:sp>
      <p:sp>
        <p:nvSpPr>
          <p:cNvPr id="27662" name="AutoShape 14" descr="Parchment"/>
          <p:cNvSpPr>
            <a:spLocks noChangeArrowheads="1"/>
          </p:cNvSpPr>
          <p:nvPr/>
        </p:nvSpPr>
        <p:spPr bwMode="auto">
          <a:xfrm>
            <a:off x="1992313" y="4724401"/>
            <a:ext cx="1511300" cy="792163"/>
          </a:xfrm>
          <a:prstGeom prst="wedgeRectCallout">
            <a:avLst>
              <a:gd name="adj1" fmla="val 99894"/>
              <a:gd name="adj2" fmla="val -15329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000"/>
              <a:t>The terminal component implemented or to be implemented.</a:t>
            </a:r>
          </a:p>
        </p:txBody>
      </p:sp>
    </p:spTree>
    <p:extLst>
      <p:ext uri="{BB962C8B-B14F-4D97-AF65-F5344CB8AC3E}">
        <p14:creationId xmlns:p14="http://schemas.microsoft.com/office/powerpoint/2010/main" val="51913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3467"/>
          </a:xfrm>
        </p:spPr>
        <p:txBody>
          <a:bodyPr/>
          <a:lstStyle/>
          <a:p>
            <a:r>
              <a:rPr lang="en-US" altLang="zh-CN" b="1" spc="-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high-level Programming  Language</a:t>
            </a:r>
            <a:endParaRPr lang="zh-CN" altLang="en-US" b="1" spc="-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1371" y="1565365"/>
            <a:ext cx="8911687" cy="4478867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VHLL is a programming language with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very high-level of </a:t>
            </a:r>
            <a:r>
              <a:rPr lang="en-US" altLang="zh-CN" sz="2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used primarily as a professional programmer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productivity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.[wiki]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VHLL is designed to reduce the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and amount of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required to create a program. 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VHLL incorporates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data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altLang="zh-CN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abilities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is also known as a goal-oriented programming language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[Techopedia]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8955883" y="6130437"/>
            <a:ext cx="1146283" cy="370396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10/18/2015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83483" y="6135808"/>
            <a:ext cx="7619999" cy="365125"/>
          </a:xfrm>
        </p:spPr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中国科学院大学，中山大学， 人民大学，北京大学， 上海交通大学  。。。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43543" y="24760"/>
            <a:ext cx="12192000" cy="6858000"/>
          </a:xfrm>
          <a:prstGeom prst="rect">
            <a:avLst/>
          </a:prstGeom>
          <a:blipFill dpi="0" rotWithShape="1">
            <a:blip r:embed="rId3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2673" y="175596"/>
            <a:ext cx="3261749" cy="1630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>
                <a:solidFill>
                  <a:prstClr val="white"/>
                </a:solidFill>
                <a:latin typeface="Arial Black" panose="020B0A04020102020204" pitchFamily="34" charset="0"/>
              </a:rPr>
              <a:t>Q&amp;A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687697" y="566132"/>
            <a:ext cx="7847565" cy="3533959"/>
          </a:xfrm>
          <a:prstGeom prst="round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4" name="标题 2"/>
          <p:cNvSpPr txBox="1">
            <a:spLocks/>
          </p:cNvSpPr>
          <p:nvPr/>
        </p:nvSpPr>
        <p:spPr>
          <a:xfrm>
            <a:off x="1030959" y="720858"/>
            <a:ext cx="9274769" cy="58683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</p:txBody>
      </p:sp>
      <p:sp>
        <p:nvSpPr>
          <p:cNvPr id="25" name="梯形 24"/>
          <p:cNvSpPr/>
          <p:nvPr/>
        </p:nvSpPr>
        <p:spPr>
          <a:xfrm>
            <a:off x="5021969" y="1926178"/>
            <a:ext cx="2901484" cy="1150902"/>
          </a:xfrm>
          <a:prstGeom prst="trapezoid">
            <a:avLst/>
          </a:prstGeom>
          <a:solidFill>
            <a:srgbClr val="BF701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level</a:t>
            </a:r>
          </a:p>
        </p:txBody>
      </p:sp>
      <p:cxnSp>
        <p:nvCxnSpPr>
          <p:cNvPr id="26" name="肘形连接符 25"/>
          <p:cNvCxnSpPr>
            <a:stCxn id="24" idx="1"/>
            <a:endCxn id="25" idx="1"/>
          </p:cNvCxnSpPr>
          <p:nvPr/>
        </p:nvCxnSpPr>
        <p:spPr>
          <a:xfrm rot="10800000" flipH="1" flipV="1">
            <a:off x="1030958" y="1014275"/>
            <a:ext cx="4134873" cy="1487354"/>
          </a:xfrm>
          <a:prstGeom prst="bentConnector3">
            <a:avLst>
              <a:gd name="adj1" fmla="val -552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42" idx="1"/>
          </p:cNvCxnSpPr>
          <p:nvPr/>
        </p:nvCxnSpPr>
        <p:spPr>
          <a:xfrm rot="10800000" flipH="1" flipV="1">
            <a:off x="1030959" y="1014275"/>
            <a:ext cx="3260814" cy="2842258"/>
          </a:xfrm>
          <a:prstGeom prst="bentConnector3">
            <a:avLst>
              <a:gd name="adj1" fmla="val -701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4" idx="1"/>
            <a:endCxn id="43" idx="1"/>
          </p:cNvCxnSpPr>
          <p:nvPr/>
        </p:nvCxnSpPr>
        <p:spPr>
          <a:xfrm rot="10800000" flipH="1" flipV="1">
            <a:off x="1030959" y="1014274"/>
            <a:ext cx="2315472" cy="4275303"/>
          </a:xfrm>
          <a:prstGeom prst="bentConnector3">
            <a:avLst>
              <a:gd name="adj1" fmla="val -987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593D64D-F157-4226-99D2-B5723DF03E41}"/>
              </a:ext>
            </a:extLst>
          </p:cNvPr>
          <p:cNvGrpSpPr/>
          <p:nvPr/>
        </p:nvGrpSpPr>
        <p:grpSpPr>
          <a:xfrm>
            <a:off x="1693088" y="2062171"/>
            <a:ext cx="9798803" cy="3859018"/>
            <a:chOff x="1693088" y="2062171"/>
            <a:chExt cx="9798803" cy="3859018"/>
          </a:xfrm>
        </p:grpSpPr>
        <p:sp>
          <p:nvSpPr>
            <p:cNvPr id="42" name="梯形 41"/>
            <p:cNvSpPr/>
            <p:nvPr/>
          </p:nvSpPr>
          <p:spPr>
            <a:xfrm>
              <a:off x="4147910" y="3281082"/>
              <a:ext cx="4518212" cy="1150902"/>
            </a:xfrm>
            <a:prstGeom prst="trapezoid">
              <a:avLst/>
            </a:prstGeom>
            <a:solidFill>
              <a:srgbClr val="00853C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Algorithm/object level</a:t>
              </a:r>
            </a:p>
          </p:txBody>
        </p:sp>
        <p:sp>
          <p:nvSpPr>
            <p:cNvPr id="43" name="梯形 42"/>
            <p:cNvSpPr/>
            <p:nvPr/>
          </p:nvSpPr>
          <p:spPr>
            <a:xfrm>
              <a:off x="3188528" y="4657967"/>
              <a:ext cx="6271926" cy="1263222"/>
            </a:xfrm>
            <a:prstGeom prst="trapezoid">
              <a:avLst/>
            </a:prstGeom>
            <a:solidFill>
              <a:srgbClr val="72220B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Instruction level</a:t>
              </a: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21238" y="2062172"/>
              <a:ext cx="16533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93088" y="4878063"/>
              <a:ext cx="16533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519759" y="3453761"/>
              <a:ext cx="16533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506209" y="4966411"/>
              <a:ext cx="19856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Low level Programing language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906284" y="3453760"/>
              <a:ext cx="20054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high-level programing language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332541" y="2062171"/>
              <a:ext cx="22027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Platform for</a:t>
              </a:r>
            </a:p>
            <a:p>
              <a:r>
                <a:rPr lang="en-US">
                  <a:solidFill>
                    <a:schemeClr val="bg1"/>
                  </a:solidFill>
                  <a:latin typeface="Arial Narrow" panose="020B0606020202030204" pitchFamily="34" charset="0"/>
                </a:rPr>
                <a:t>software construction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14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Very High-Level Programming </a:t>
            </a:r>
            <a:br>
              <a:rPr lang="en-US" altLang="zh-CN" b="1">
                <a:solidFill>
                  <a:srgbClr val="C00000"/>
                </a:solidFill>
              </a:rPr>
            </a:br>
            <a:r>
              <a:rPr lang="zh-CN" altLang="zh-CN" b="1"/>
              <a:t>超高级程序设计</a:t>
            </a:r>
            <a:br>
              <a:rPr lang="zh-CN" altLang="zh-CN"/>
            </a:b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progress from early low-level programming to today's high-level programming, made a great improvement in the efficiency and quality of software development; and the progress from high-level programming to very high-level programming will greatly improve the software development further.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ngSong" panose="02010609060101010101" pitchFamily="49" charset="-122"/>
                <a:ea typeface="FangSong" panose="02010609060101010101" pitchFamily="49" charset="-122"/>
              </a:rPr>
              <a:t>从早年的低级程序设计到​​今天的高级程序设计的进步，软件开发的效率与质量得到大幅度的提高；而从高级程序设计到​​超高级程序设计的进步将大幅度地提高了软件开发的效率和质量。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High-Level Programming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50347" y="1427747"/>
            <a:ext cx="9354265" cy="5163972"/>
          </a:xfrm>
          <a:solidFill>
            <a:srgbClr val="EEF3E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between the definitions of “system” given by teacher and that of IEEE?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role that the architecture plays in software construction?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is very high-level programing?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between high-level and very high-level programming?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Do you think that the high-level programming will be outdated 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are the advantages of very high-level programming?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mean by system discovery?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Translate the following phrases into Chinese. </a:t>
            </a:r>
          </a:p>
          <a:p>
            <a:pPr lvl="1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An architect in the field of building and an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architect in software engineering</a:t>
            </a:r>
          </a:p>
          <a:p>
            <a:pPr lvl="1">
              <a:lnSpc>
                <a:spcPct val="120000"/>
              </a:lnSpc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The dynamic programing in mathematics and the dynamic programing in software engineering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9218-0C03-4B52-9DDA-CE2EC977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7484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Low-Code Development Platforms</a:t>
            </a:r>
            <a:endParaRPr lang="LID4096" b="1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47D7D-94CB-480A-AE92-CC3076D1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436019"/>
            <a:ext cx="8851771" cy="40284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AA7F0-D9B3-49B6-B6AD-A45D60C3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0C208-AB53-4892-BB34-0AE9A1251A54}"/>
              </a:ext>
            </a:extLst>
          </p:cNvPr>
          <p:cNvSpPr txBox="1"/>
          <p:nvPr/>
        </p:nvSpPr>
        <p:spPr>
          <a:xfrm>
            <a:off x="2589212" y="1229292"/>
            <a:ext cx="803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51619"/>
                </a:solidFill>
                <a:effectLst/>
                <a:latin typeface="Open Sans" panose="020B0606030504020204" pitchFamily="34" charset="0"/>
              </a:rPr>
              <a:t>Organizations are increasingly turning to low-code application platforms to modernize legacy processes and quickly deliver new, digital customer experiences.  --Gartner’s </a:t>
            </a:r>
            <a:r>
              <a:rPr lang="en-US" altLang="zh-CN" sz="2000" b="0" i="0" dirty="0">
                <a:solidFill>
                  <a:srgbClr val="151619"/>
                </a:solidFill>
                <a:effectLst/>
                <a:latin typeface="Open Sans" panose="020B0606030504020204" pitchFamily="34" charset="0"/>
              </a:rPr>
              <a:t>report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2069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822792" y="549828"/>
            <a:ext cx="8466457" cy="66674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Define Software System </a:t>
            </a: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定义软件系统</a:t>
            </a:r>
            <a:b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8"/>
          <p:cNvSpPr txBox="1">
            <a:spLocks/>
          </p:cNvSpPr>
          <p:nvPr/>
        </p:nvSpPr>
        <p:spPr bwMode="auto">
          <a:xfrm>
            <a:off x="1631104" y="4389757"/>
            <a:ext cx="10062132" cy="2149587"/>
          </a:xfrm>
          <a:prstGeom prst="rect">
            <a:avLst/>
          </a:prstGeom>
          <a:noFill/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BF25A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BF25A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A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system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 is a collection of 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宋体"/>
                <a:cs typeface="+mn-cs"/>
              </a:rPr>
              <a:t>components </a:t>
            </a:r>
            <a:r>
              <a:rPr kumimoji="0" lang="zh-CN" altLang="zh-CN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宋体"/>
                <a:cs typeface="+mn-cs"/>
              </a:rPr>
              <a:t>organized </a:t>
            </a:r>
            <a:r>
              <a:rPr kumimoji="0" lang="zh-CN" altLang="zh-CN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to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 accomplish a specific function or set of functions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宋体"/>
              </a:rPr>
              <a:t>.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华文隶书"/>
                <a:cs typeface="华文隶书"/>
              </a:rPr>
              <a:t>[IEEE 1471]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/>
              <a:ea typeface="华文隶书"/>
              <a:cs typeface="华文隶书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EBF25A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A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component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is a 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宋体"/>
                <a:cs typeface="+mn-cs"/>
              </a:rPr>
              <a:t>unit of composition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with contractually specified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 </a:t>
            </a:r>
            <a:r>
              <a:rPr kumimoji="0" lang="zh-CN" altLang="zh-CN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interfaces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 and explicit </a:t>
            </a:r>
            <a:r>
              <a:rPr kumimoji="0" lang="zh-CN" altLang="zh-CN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context dependencies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宋体"/>
                <a:cs typeface="+mn-cs"/>
              </a:rPr>
              <a:t> only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宋体"/>
                <a:cs typeface="+mn-cs"/>
              </a:rPr>
              <a:t>[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华文隶书"/>
                <a:cs typeface="华文隶书"/>
              </a:rPr>
              <a:t>WCOOP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华文隶书"/>
                <a:cs typeface="华文隶书"/>
              </a:rPr>
              <a:t>’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华文隶书"/>
                <a:cs typeface="华文隶书"/>
              </a:rPr>
              <a:t>96].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/>
              <a:ea typeface="华文隶书"/>
              <a:cs typeface="华文隶书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EBF25A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An architecture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refers to 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he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organizational structure</a:t>
            </a:r>
            <a:r>
              <a:rPr kumimoji="0" lang="en-US" altLang="zh-CN" sz="2400" i="1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 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隶书"/>
                <a:cs typeface="Arial" panose="020B0604020202020204" pitchFamily="34" charset="0"/>
              </a:rPr>
              <a:t>of a system.</a:t>
            </a:r>
            <a:endParaRPr kumimoji="0" lang="zh-CN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华文隶书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68420" y="3749348"/>
            <a:ext cx="7616067" cy="587940"/>
          </a:xfrm>
          <a:prstGeom prst="rect">
            <a:avLst/>
          </a:prstGeom>
          <a:solidFill>
            <a:srgbClr val="C00000"/>
          </a:solidFill>
          <a:ln w="6350" cap="flat" cmpd="sng" algn="ctr">
            <a:noFill/>
            <a:prstDash val="solid"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&lt;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EEC94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System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&gt; ::=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EEC94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Architecture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+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EEC94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Components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854348" y="1525045"/>
            <a:ext cx="7630139" cy="1351740"/>
            <a:chOff x="2145589" y="968378"/>
            <a:chExt cx="8031389" cy="1351740"/>
          </a:xfrm>
          <a:solidFill>
            <a:srgbClr val="00B0F0"/>
          </a:solidFill>
        </p:grpSpPr>
        <p:sp>
          <p:nvSpPr>
            <p:cNvPr id="62" name="矩形 61"/>
            <p:cNvSpPr/>
            <p:nvPr/>
          </p:nvSpPr>
          <p:spPr>
            <a:xfrm>
              <a:off x="2145589" y="968378"/>
              <a:ext cx="8031389" cy="1351740"/>
            </a:xfrm>
            <a:prstGeom prst="rect">
              <a:avLst/>
            </a:prstGeom>
            <a:grp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4084" y="1164607"/>
              <a:ext cx="1920218" cy="96594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16" y="1164607"/>
              <a:ext cx="2036546" cy="96594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9519" y="1146181"/>
              <a:ext cx="1793503" cy="1009781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sp>
          <p:nvSpPr>
            <p:cNvPr id="64" name="文本框 63"/>
            <p:cNvSpPr txBox="1"/>
            <p:nvPr/>
          </p:nvSpPr>
          <p:spPr>
            <a:xfrm>
              <a:off x="4724035" y="1450459"/>
              <a:ext cx="33818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</a:rPr>
                <a:t>=</a:t>
              </a:r>
              <a:endParaRPr 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888599" y="1450459"/>
              <a:ext cx="33818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</a:rPr>
                <a:t>+</a:t>
              </a:r>
              <a:endParaRPr lang="en-US" sz="2800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525A7C-8531-10FC-2A0B-1211E2BC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136" y="3054588"/>
            <a:ext cx="7616067" cy="457156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&lt;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Machine&gt;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::=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Assembly Drawing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+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Machine Parts </a:t>
            </a:r>
          </a:p>
        </p:txBody>
      </p:sp>
    </p:spTree>
    <p:extLst>
      <p:ext uri="{BB962C8B-B14F-4D97-AF65-F5344CB8AC3E}">
        <p14:creationId xmlns:p14="http://schemas.microsoft.com/office/powerpoint/2010/main" val="150533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EBBE5-8526-C983-0DE2-796F9474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075F-D4BF-DF78-4280-3C1B7E78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21" y="16440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  <a:endParaRPr lang="LID4096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7C5515A-1818-69A1-3285-4B90DFF86385}"/>
              </a:ext>
            </a:extLst>
          </p:cNvPr>
          <p:cNvGrpSpPr/>
          <p:nvPr/>
        </p:nvGrpSpPr>
        <p:grpSpPr>
          <a:xfrm>
            <a:off x="2142024" y="1814649"/>
            <a:ext cx="8026194" cy="3337107"/>
            <a:chOff x="2505678" y="1585798"/>
            <a:chExt cx="8026194" cy="3337107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F497493-18AC-6752-559E-DE7524545038}"/>
                </a:ext>
              </a:extLst>
            </p:cNvPr>
            <p:cNvSpPr txBox="1"/>
            <p:nvPr/>
          </p:nvSpPr>
          <p:spPr>
            <a:xfrm>
              <a:off x="7677061" y="3712327"/>
              <a:ext cx="2021968" cy="70933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6F1C2A4-8B0F-1301-E9CE-891B9209A13B}"/>
                </a:ext>
              </a:extLst>
            </p:cNvPr>
            <p:cNvGrpSpPr/>
            <p:nvPr/>
          </p:nvGrpSpPr>
          <p:grpSpPr>
            <a:xfrm>
              <a:off x="2679101" y="3774607"/>
              <a:ext cx="7236808" cy="602885"/>
              <a:chOff x="2679101" y="3774607"/>
              <a:chExt cx="7236808" cy="60288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22C79-F56C-43A8-CEBE-AC80BA53DC8D}"/>
                  </a:ext>
                </a:extLst>
              </p:cNvPr>
              <p:cNvSpPr txBox="1"/>
              <p:nvPr/>
            </p:nvSpPr>
            <p:spPr>
              <a:xfrm>
                <a:off x="2679101" y="3792717"/>
                <a:ext cx="1228164" cy="584775"/>
              </a:xfrm>
              <a:prstGeom prst="rect">
                <a:avLst/>
              </a:prstGeom>
              <a:solidFill>
                <a:srgbClr val="E6E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1960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Subroutines</a:t>
                </a:r>
                <a:endParaRPr kumimoji="0" lang="LID4096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33DBEC-7FD2-9978-4BDC-70F196A55215}"/>
                  </a:ext>
                </a:extLst>
              </p:cNvPr>
              <p:cNvSpPr txBox="1"/>
              <p:nvPr/>
            </p:nvSpPr>
            <p:spPr>
              <a:xfrm>
                <a:off x="3883963" y="3792716"/>
                <a:ext cx="1340354" cy="584775"/>
              </a:xfrm>
              <a:prstGeom prst="rect">
                <a:avLst/>
              </a:prstGeom>
              <a:solidFill>
                <a:srgbClr val="E6E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1970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Modules</a:t>
                </a:r>
                <a:endParaRPr kumimoji="0" lang="LID4096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FB6C70-74F2-D012-CCF7-BCC25499D66F}"/>
                  </a:ext>
                </a:extLst>
              </p:cNvPr>
              <p:cNvSpPr txBox="1"/>
              <p:nvPr/>
            </p:nvSpPr>
            <p:spPr>
              <a:xfrm>
                <a:off x="5166430" y="3792707"/>
                <a:ext cx="1228164" cy="584775"/>
              </a:xfrm>
              <a:prstGeom prst="rect">
                <a:avLst/>
              </a:prstGeom>
              <a:solidFill>
                <a:srgbClr val="E6E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1980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Objects</a:t>
                </a:r>
                <a:endParaRPr kumimoji="0" lang="LID4096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4DE89B-673E-F4F0-3A73-95257BD93C13}"/>
                  </a:ext>
                </a:extLst>
              </p:cNvPr>
              <p:cNvSpPr txBox="1"/>
              <p:nvPr/>
            </p:nvSpPr>
            <p:spPr>
              <a:xfrm>
                <a:off x="6334960" y="3792699"/>
                <a:ext cx="1305039" cy="584775"/>
              </a:xfrm>
              <a:prstGeom prst="rect">
                <a:avLst/>
              </a:prstGeom>
              <a:solidFill>
                <a:srgbClr val="E6E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1990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Components</a:t>
                </a:r>
                <a:endParaRPr kumimoji="0" lang="LID4096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725A245-6DE9-650D-9CEF-046E526B74E6}"/>
                  </a:ext>
                </a:extLst>
              </p:cNvPr>
              <p:cNvSpPr txBox="1"/>
              <p:nvPr/>
            </p:nvSpPr>
            <p:spPr>
              <a:xfrm>
                <a:off x="7617427" y="3783653"/>
                <a:ext cx="117818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2000S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Services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59C7E1-945C-BA6C-9735-2707FBC5598A}"/>
                  </a:ext>
                </a:extLst>
              </p:cNvPr>
              <p:cNvSpPr txBox="1"/>
              <p:nvPr/>
            </p:nvSpPr>
            <p:spPr>
              <a:xfrm>
                <a:off x="8541193" y="3774607"/>
                <a:ext cx="137471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2010s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SDTS</a:t>
                </a:r>
                <a:endParaRPr kumimoji="0" lang="LID4096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A14D73A-F217-8ABD-B993-3AFCFEC47EE5}"/>
                </a:ext>
              </a:extLst>
            </p:cNvPr>
            <p:cNvGrpSpPr/>
            <p:nvPr/>
          </p:nvGrpSpPr>
          <p:grpSpPr>
            <a:xfrm>
              <a:off x="2505678" y="1585798"/>
              <a:ext cx="8026194" cy="2056899"/>
              <a:chOff x="2505678" y="1585798"/>
              <a:chExt cx="8026194" cy="205689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2F4EF7B-CCFE-EA13-5670-7952A92C595A}"/>
                  </a:ext>
                </a:extLst>
              </p:cNvPr>
              <p:cNvGrpSpPr/>
              <p:nvPr/>
            </p:nvGrpSpPr>
            <p:grpSpPr>
              <a:xfrm>
                <a:off x="2505678" y="2657337"/>
                <a:ext cx="1585003" cy="963692"/>
                <a:chOff x="2052917" y="2849868"/>
                <a:chExt cx="1585003" cy="84075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451A89-7FA5-52C5-72DE-369D21ADD867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3" name="Arrow: Up 2">
                    <a:extLst>
                      <a:ext uri="{FF2B5EF4-FFF2-40B4-BE49-F238E27FC236}">
                        <a16:creationId xmlns:a16="http://schemas.microsoft.com/office/drawing/2014/main" id="{E6A3CA2C-61AD-1A03-7F66-07C0976D4FC8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row: Up 3">
                    <a:extLst>
                      <a:ext uri="{FF2B5EF4-FFF2-40B4-BE49-F238E27FC236}">
                        <a16:creationId xmlns:a16="http://schemas.microsoft.com/office/drawing/2014/main" id="{BAC2293E-CB88-1E47-AEEB-9D19E8172BD7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Arrow: Up 13">
                  <a:extLst>
                    <a:ext uri="{FF2B5EF4-FFF2-40B4-BE49-F238E27FC236}">
                      <a16:creationId xmlns:a16="http://schemas.microsoft.com/office/drawing/2014/main" id="{EEB7B4BF-45F8-41BF-6648-056D79E164C2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0AD8E25C-7B0A-CADE-F4F1-544E70A15DDC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1ACB2A5-29BD-67A9-54A8-AA286E362459}"/>
                  </a:ext>
                </a:extLst>
              </p:cNvPr>
              <p:cNvGrpSpPr/>
              <p:nvPr/>
            </p:nvGrpSpPr>
            <p:grpSpPr>
              <a:xfrm>
                <a:off x="2970172" y="2581888"/>
                <a:ext cx="1815356" cy="1043528"/>
                <a:chOff x="2052917" y="2849868"/>
                <a:chExt cx="1585003" cy="84075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55244EED-7036-CB25-117A-8730CCC97B3D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55" name="Arrow: Up 54">
                    <a:extLst>
                      <a:ext uri="{FF2B5EF4-FFF2-40B4-BE49-F238E27FC236}">
                        <a16:creationId xmlns:a16="http://schemas.microsoft.com/office/drawing/2014/main" id="{988884E4-1218-6587-CA88-2314429E9A39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Arrow: Up 55">
                    <a:extLst>
                      <a:ext uri="{FF2B5EF4-FFF2-40B4-BE49-F238E27FC236}">
                        <a16:creationId xmlns:a16="http://schemas.microsoft.com/office/drawing/2014/main" id="{61D09E81-4B5F-6309-77E7-38431D700FD0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" name="Arrow: Up 52">
                  <a:extLst>
                    <a:ext uri="{FF2B5EF4-FFF2-40B4-BE49-F238E27FC236}">
                      <a16:creationId xmlns:a16="http://schemas.microsoft.com/office/drawing/2014/main" id="{4F045FC2-425C-87CA-46DF-4D82E073ED1B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Arrow: Up 53">
                  <a:extLst>
                    <a:ext uri="{FF2B5EF4-FFF2-40B4-BE49-F238E27FC236}">
                      <a16:creationId xmlns:a16="http://schemas.microsoft.com/office/drawing/2014/main" id="{A8715E8F-0759-4C88-B2BE-2C5FBAE752B4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CBE69AA-EA3F-6593-0DAF-ABA85A733E2D}"/>
                  </a:ext>
                </a:extLst>
              </p:cNvPr>
              <p:cNvGrpSpPr/>
              <p:nvPr/>
            </p:nvGrpSpPr>
            <p:grpSpPr>
              <a:xfrm>
                <a:off x="3519114" y="2478350"/>
                <a:ext cx="1815356" cy="1156129"/>
                <a:chOff x="2052917" y="2849868"/>
                <a:chExt cx="1585003" cy="840756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EB63638E-8676-0ED7-4CCD-C06B7C5808B6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63" name="Arrow: Up 162">
                    <a:extLst>
                      <a:ext uri="{FF2B5EF4-FFF2-40B4-BE49-F238E27FC236}">
                        <a16:creationId xmlns:a16="http://schemas.microsoft.com/office/drawing/2014/main" id="{8139CE22-746C-B4EC-A2D6-262BA99ECCC2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Arrow: Up 163">
                    <a:extLst>
                      <a:ext uri="{FF2B5EF4-FFF2-40B4-BE49-F238E27FC236}">
                        <a16:creationId xmlns:a16="http://schemas.microsoft.com/office/drawing/2014/main" id="{DE261112-AF08-A276-618F-8966E9BA5A98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1" name="Arrow: Up 160">
                  <a:extLst>
                    <a:ext uri="{FF2B5EF4-FFF2-40B4-BE49-F238E27FC236}">
                      <a16:creationId xmlns:a16="http://schemas.microsoft.com/office/drawing/2014/main" id="{5ABC1630-5684-1DDD-F714-5D157250F24D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Arrow: Up 161">
                  <a:extLst>
                    <a:ext uri="{FF2B5EF4-FFF2-40B4-BE49-F238E27FC236}">
                      <a16:creationId xmlns:a16="http://schemas.microsoft.com/office/drawing/2014/main" id="{9D1D148D-603F-50D8-65D9-6DD84C3941D0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9D17C57-45A0-9211-ABBA-BD69005154E9}"/>
                  </a:ext>
                </a:extLst>
              </p:cNvPr>
              <p:cNvGrpSpPr/>
              <p:nvPr/>
            </p:nvGrpSpPr>
            <p:grpSpPr>
              <a:xfrm>
                <a:off x="4048895" y="2388341"/>
                <a:ext cx="1930564" cy="1246136"/>
                <a:chOff x="2052917" y="2849868"/>
                <a:chExt cx="1585003" cy="840756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F51E355-67D9-098B-82F5-3760E72DE777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69" name="Arrow: Up 168">
                    <a:extLst>
                      <a:ext uri="{FF2B5EF4-FFF2-40B4-BE49-F238E27FC236}">
                        <a16:creationId xmlns:a16="http://schemas.microsoft.com/office/drawing/2014/main" id="{1A8EFB0C-2B4F-3963-9E66-1B4761D311DB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Arrow: Up 169">
                    <a:extLst>
                      <a:ext uri="{FF2B5EF4-FFF2-40B4-BE49-F238E27FC236}">
                        <a16:creationId xmlns:a16="http://schemas.microsoft.com/office/drawing/2014/main" id="{08264F9B-08CE-CA4A-F88D-8D5FF2407287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7" name="Arrow: Up 166">
                  <a:extLst>
                    <a:ext uri="{FF2B5EF4-FFF2-40B4-BE49-F238E27FC236}">
                      <a16:creationId xmlns:a16="http://schemas.microsoft.com/office/drawing/2014/main" id="{D692576E-C321-ABD4-BB1C-C479D0299B92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Arrow: Up 167">
                  <a:extLst>
                    <a:ext uri="{FF2B5EF4-FFF2-40B4-BE49-F238E27FC236}">
                      <a16:creationId xmlns:a16="http://schemas.microsoft.com/office/drawing/2014/main" id="{B68AD497-1777-2E0C-AD85-B01BC851259F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9662B3-32EE-1952-61BB-2403001C75E6}"/>
                  </a:ext>
                </a:extLst>
              </p:cNvPr>
              <p:cNvGrpSpPr/>
              <p:nvPr/>
            </p:nvGrpSpPr>
            <p:grpSpPr>
              <a:xfrm>
                <a:off x="4550002" y="2328303"/>
                <a:ext cx="2254209" cy="1306171"/>
                <a:chOff x="2052917" y="2849868"/>
                <a:chExt cx="1585003" cy="840756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26175034-CEDA-DBFE-794D-EC31BCB19BDF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75" name="Arrow: Up 174">
                    <a:extLst>
                      <a:ext uri="{FF2B5EF4-FFF2-40B4-BE49-F238E27FC236}">
                        <a16:creationId xmlns:a16="http://schemas.microsoft.com/office/drawing/2014/main" id="{84A181BA-07A7-787C-06C9-762D49F65167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Arrow: Up 175">
                    <a:extLst>
                      <a:ext uri="{FF2B5EF4-FFF2-40B4-BE49-F238E27FC236}">
                        <a16:creationId xmlns:a16="http://schemas.microsoft.com/office/drawing/2014/main" id="{D28DA88F-F097-F5D1-034C-61062499F99F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3" name="Arrow: Up 172">
                  <a:extLst>
                    <a:ext uri="{FF2B5EF4-FFF2-40B4-BE49-F238E27FC236}">
                      <a16:creationId xmlns:a16="http://schemas.microsoft.com/office/drawing/2014/main" id="{2146AE6B-00F2-6E56-75DF-395196448787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Arrow: Up 173">
                  <a:extLst>
                    <a:ext uri="{FF2B5EF4-FFF2-40B4-BE49-F238E27FC236}">
                      <a16:creationId xmlns:a16="http://schemas.microsoft.com/office/drawing/2014/main" id="{C08346AC-2EBC-185C-325E-88FC4B67BD39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83CAE6C5-2E8F-D0AF-9DEC-3AB7E6928C77}"/>
                  </a:ext>
                </a:extLst>
              </p:cNvPr>
              <p:cNvGrpSpPr/>
              <p:nvPr/>
            </p:nvGrpSpPr>
            <p:grpSpPr>
              <a:xfrm>
                <a:off x="5224317" y="2151529"/>
                <a:ext cx="2404648" cy="1489113"/>
                <a:chOff x="2052917" y="2849868"/>
                <a:chExt cx="1585003" cy="840756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7D789FC9-61A8-16B6-73F9-3927681C70EF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82" name="Arrow: Up 181">
                    <a:extLst>
                      <a:ext uri="{FF2B5EF4-FFF2-40B4-BE49-F238E27FC236}">
                        <a16:creationId xmlns:a16="http://schemas.microsoft.com/office/drawing/2014/main" id="{5442EE98-7EB6-A9C7-0CAC-1355C05FF5C9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Arrow: Up 182">
                    <a:extLst>
                      <a:ext uri="{FF2B5EF4-FFF2-40B4-BE49-F238E27FC236}">
                        <a16:creationId xmlns:a16="http://schemas.microsoft.com/office/drawing/2014/main" id="{F80AB132-A009-7B94-D43C-84F275CB3B23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0" name="Arrow: Up 179">
                  <a:extLst>
                    <a:ext uri="{FF2B5EF4-FFF2-40B4-BE49-F238E27FC236}">
                      <a16:creationId xmlns:a16="http://schemas.microsoft.com/office/drawing/2014/main" id="{D320486F-8F6F-1D74-C225-65B9EA5CACAE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Arrow: Up 180">
                  <a:extLst>
                    <a:ext uri="{FF2B5EF4-FFF2-40B4-BE49-F238E27FC236}">
                      <a16:creationId xmlns:a16="http://schemas.microsoft.com/office/drawing/2014/main" id="{184F8949-ECDC-F7AF-8975-6DC88BADAB6C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055A06B-CF3B-3523-681B-02E9418BFE11}"/>
                  </a:ext>
                </a:extLst>
              </p:cNvPr>
              <p:cNvGrpSpPr/>
              <p:nvPr/>
            </p:nvGrpSpPr>
            <p:grpSpPr>
              <a:xfrm>
                <a:off x="5936751" y="2003384"/>
                <a:ext cx="2523525" cy="1631088"/>
                <a:chOff x="2052917" y="2849868"/>
                <a:chExt cx="1585003" cy="840756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6EB3E9C-A4ED-D30D-7ECF-B52DAC00C3AD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88" name="Arrow: Up 187">
                    <a:extLst>
                      <a:ext uri="{FF2B5EF4-FFF2-40B4-BE49-F238E27FC236}">
                        <a16:creationId xmlns:a16="http://schemas.microsoft.com/office/drawing/2014/main" id="{DEC029B0-66EF-44C1-2C18-0D827B5C01BB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Arrow: Up 188">
                    <a:extLst>
                      <a:ext uri="{FF2B5EF4-FFF2-40B4-BE49-F238E27FC236}">
                        <a16:creationId xmlns:a16="http://schemas.microsoft.com/office/drawing/2014/main" id="{73493E45-1001-1E63-DEF8-3828FD4B7678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6" name="Arrow: Up 185">
                  <a:extLst>
                    <a:ext uri="{FF2B5EF4-FFF2-40B4-BE49-F238E27FC236}">
                      <a16:creationId xmlns:a16="http://schemas.microsoft.com/office/drawing/2014/main" id="{A0A7289F-2429-1901-01ED-D01A1E123B83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Arrow: Up 186">
                  <a:extLst>
                    <a:ext uri="{FF2B5EF4-FFF2-40B4-BE49-F238E27FC236}">
                      <a16:creationId xmlns:a16="http://schemas.microsoft.com/office/drawing/2014/main" id="{F3BAA0AB-5743-18AD-1EB5-EFE970FF1A94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EDDC3100-9607-9FC3-7D6F-EFAFC4D8C703}"/>
                  </a:ext>
                </a:extLst>
              </p:cNvPr>
              <p:cNvGrpSpPr/>
              <p:nvPr/>
            </p:nvGrpSpPr>
            <p:grpSpPr>
              <a:xfrm>
                <a:off x="6663477" y="1770592"/>
                <a:ext cx="2854104" cy="1872105"/>
                <a:chOff x="2052917" y="2849868"/>
                <a:chExt cx="1585003" cy="840756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D267164F-3D6C-3B27-9069-7B09D7CCBEA0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194" name="Arrow: Up 193">
                    <a:extLst>
                      <a:ext uri="{FF2B5EF4-FFF2-40B4-BE49-F238E27FC236}">
                        <a16:creationId xmlns:a16="http://schemas.microsoft.com/office/drawing/2014/main" id="{B4A7FCDD-CDC5-0406-9393-0485D738AA87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Arrow: Up 194">
                    <a:extLst>
                      <a:ext uri="{FF2B5EF4-FFF2-40B4-BE49-F238E27FC236}">
                        <a16:creationId xmlns:a16="http://schemas.microsoft.com/office/drawing/2014/main" id="{D1D81FBD-3F85-7CAC-08DE-8EC24F0ECBC9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92" name="Arrow: Up 191">
                  <a:extLst>
                    <a:ext uri="{FF2B5EF4-FFF2-40B4-BE49-F238E27FC236}">
                      <a16:creationId xmlns:a16="http://schemas.microsoft.com/office/drawing/2014/main" id="{E714BBB7-8F45-F619-DBFD-78BACD5CF5B4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rrow: Up 192">
                  <a:extLst>
                    <a:ext uri="{FF2B5EF4-FFF2-40B4-BE49-F238E27FC236}">
                      <a16:creationId xmlns:a16="http://schemas.microsoft.com/office/drawing/2014/main" id="{F4F2F35F-833F-1606-DC28-DBC65F0B7AC7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7C5756E-69F2-C2B7-3967-5E4606406E16}"/>
                  </a:ext>
                </a:extLst>
              </p:cNvPr>
              <p:cNvGrpSpPr/>
              <p:nvPr/>
            </p:nvGrpSpPr>
            <p:grpSpPr>
              <a:xfrm>
                <a:off x="7515822" y="1585798"/>
                <a:ext cx="3016050" cy="2056897"/>
                <a:chOff x="2052917" y="2849868"/>
                <a:chExt cx="1585003" cy="840756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E5C0549-2DBB-71E1-2D4C-A2562E3513FB}"/>
                    </a:ext>
                  </a:extLst>
                </p:cNvPr>
                <p:cNvGrpSpPr/>
                <p:nvPr/>
              </p:nvGrpSpPr>
              <p:grpSpPr>
                <a:xfrm>
                  <a:off x="2079811" y="2939946"/>
                  <a:ext cx="1470211" cy="750678"/>
                  <a:chOff x="2178424" y="3021105"/>
                  <a:chExt cx="1470211" cy="672354"/>
                </a:xfrm>
              </p:grpSpPr>
              <p:sp>
                <p:nvSpPr>
                  <p:cNvPr id="200" name="Arrow: Up 199">
                    <a:extLst>
                      <a:ext uri="{FF2B5EF4-FFF2-40B4-BE49-F238E27FC236}">
                        <a16:creationId xmlns:a16="http://schemas.microsoft.com/office/drawing/2014/main" id="{64E23C5A-33AA-58C5-0F65-B58CAE1D0A46}"/>
                      </a:ext>
                    </a:extLst>
                  </p:cNvPr>
                  <p:cNvSpPr/>
                  <p:nvPr/>
                </p:nvSpPr>
                <p:spPr>
                  <a:xfrm>
                    <a:off x="2178424" y="3021106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Arrow: Up 200">
                    <a:extLst>
                      <a:ext uri="{FF2B5EF4-FFF2-40B4-BE49-F238E27FC236}">
                        <a16:creationId xmlns:a16="http://schemas.microsoft.com/office/drawing/2014/main" id="{0CB9ADB3-A7A8-5BEC-D6EC-DDDF65201C8E}"/>
                      </a:ext>
                    </a:extLst>
                  </p:cNvPr>
                  <p:cNvSpPr/>
                  <p:nvPr/>
                </p:nvSpPr>
                <p:spPr>
                  <a:xfrm>
                    <a:off x="2393577" y="3021105"/>
                    <a:ext cx="1255058" cy="672353"/>
                  </a:xfrm>
                  <a:prstGeom prst="upArrow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98" name="Arrow: Up 197">
                  <a:extLst>
                    <a:ext uri="{FF2B5EF4-FFF2-40B4-BE49-F238E27FC236}">
                      <a16:creationId xmlns:a16="http://schemas.microsoft.com/office/drawing/2014/main" id="{0DD2EF06-8CC8-76E3-31A6-C32C083C9419}"/>
                    </a:ext>
                  </a:extLst>
                </p:cNvPr>
                <p:cNvSpPr/>
                <p:nvPr/>
              </p:nvSpPr>
              <p:spPr>
                <a:xfrm>
                  <a:off x="2052917" y="2939947"/>
                  <a:ext cx="1255058" cy="750677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Arrow: Up 198">
                  <a:extLst>
                    <a:ext uri="{FF2B5EF4-FFF2-40B4-BE49-F238E27FC236}">
                      <a16:creationId xmlns:a16="http://schemas.microsoft.com/office/drawing/2014/main" id="{CDD1E03D-4C3F-B6CF-141E-DF4B1520CD6D}"/>
                    </a:ext>
                  </a:extLst>
                </p:cNvPr>
                <p:cNvSpPr/>
                <p:nvPr/>
              </p:nvSpPr>
              <p:spPr>
                <a:xfrm>
                  <a:off x="2268070" y="2849868"/>
                  <a:ext cx="1369850" cy="840755"/>
                </a:xfrm>
                <a:prstGeom prst="up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2E68750-0304-B348-F379-B10F6BABD1D7}"/>
                </a:ext>
              </a:extLst>
            </p:cNvPr>
            <p:cNvSpPr txBox="1"/>
            <p:nvPr/>
          </p:nvSpPr>
          <p:spPr>
            <a:xfrm>
              <a:off x="7639999" y="4553573"/>
              <a:ext cx="2299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Active Components</a:t>
              </a:r>
              <a:endParaRPr kumimoji="0" lang="LID4096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4D7942-1FF0-DE88-709A-A3BE6C076D14}"/>
              </a:ext>
            </a:extLst>
          </p:cNvPr>
          <p:cNvSpPr txBox="1"/>
          <p:nvPr/>
        </p:nvSpPr>
        <p:spPr>
          <a:xfrm>
            <a:off x="3206154" y="4782559"/>
            <a:ext cx="32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Static Components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5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143005" y="645169"/>
            <a:ext cx="8911687" cy="71808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Evolution</a:t>
            </a:r>
            <a:r>
              <a:rPr lang="en-US">
                <a:solidFill>
                  <a:schemeClr val="tx1"/>
                </a:solidFill>
              </a:rPr>
              <a:t> of Programming and Integration</a:t>
            </a:r>
            <a:br>
              <a:rPr lang="en-US">
                <a:solidFill>
                  <a:schemeClr val="tx1"/>
                </a:solidFill>
              </a:rPr>
            </a:br>
            <a:endParaRPr lang="en-US" sz="2000" b="1">
              <a:solidFill>
                <a:srgbClr val="00B0F0"/>
              </a:solidFill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428473" y="2760252"/>
            <a:ext cx="492443" cy="170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FF0000"/>
                </a:solidFill>
                <a:latin typeface="Arial Narrow" pitchFamily="34" charset="0"/>
                <a:ea typeface="宋体" pitchFamily="2" charset="-122"/>
              </a:rPr>
              <a:t>ABSTRACTION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296237" y="1624084"/>
            <a:ext cx="8952932" cy="4258101"/>
            <a:chOff x="1518315" y="1392072"/>
            <a:chExt cx="8952932" cy="4258101"/>
          </a:xfrm>
        </p:grpSpPr>
        <p:sp>
          <p:nvSpPr>
            <p:cNvPr id="15" name="矩形 14"/>
            <p:cNvSpPr/>
            <p:nvPr/>
          </p:nvSpPr>
          <p:spPr>
            <a:xfrm>
              <a:off x="1518315" y="1392072"/>
              <a:ext cx="8952932" cy="4258101"/>
            </a:xfrm>
            <a:prstGeom prst="rect">
              <a:avLst/>
            </a:prstGeom>
            <a:solidFill>
              <a:srgbClr val="E6EDD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12792" y="1644677"/>
              <a:ext cx="8188656" cy="595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Sequence of Instructions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Program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712793" y="2418941"/>
              <a:ext cx="8188656" cy="595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Algorithms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Data Structures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Programs  </a:t>
              </a:r>
              <a:r>
                <a:rPr lang="en-US" sz="2400">
                  <a:solidFill>
                    <a:srgbClr val="C00000"/>
                  </a:solidFill>
                  <a:latin typeface="Arial Narrow" panose="020B0606020202030204" pitchFamily="34" charset="0"/>
                </a:rPr>
                <a:t>- </a:t>
              </a:r>
              <a:r>
                <a:rPr lang="en-US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[N. Wirth 1976]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712792" y="3204204"/>
              <a:ext cx="8563978" cy="595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Algorithm Structures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+ 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Abstract Data types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= 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Programs  </a:t>
              </a:r>
              <a:r>
                <a:rPr lang="en-US" sz="2400">
                  <a:solidFill>
                    <a:srgbClr val="C00000"/>
                  </a:solidFill>
                  <a:latin typeface="Arial Narrow" panose="020B0606020202030204" pitchFamily="34" charset="0"/>
                </a:rPr>
                <a:t>- </a:t>
              </a:r>
              <a:r>
                <a:rPr lang="en-US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[H. Li, 1993]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2792" y="3943696"/>
              <a:ext cx="8004420" cy="595952"/>
            </a:xfrm>
            <a:prstGeom prst="rect">
              <a:avLst/>
            </a:prstGeom>
            <a:solidFill>
              <a:srgbClr val="FFD85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Archit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cture 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+ 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o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mponents 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=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System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 </a:t>
              </a:r>
              <a:r>
                <a:rPr lang="en-US" sz="2400">
                  <a:solidFill>
                    <a:srgbClr val="C00000"/>
                  </a:solidFill>
                  <a:latin typeface="Arial Narrow" panose="020B0606020202030204" pitchFamily="34" charset="0"/>
                </a:rPr>
                <a:t>- </a:t>
              </a:r>
              <a:r>
                <a:rPr lang="en-US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[H. Li, </a:t>
              </a:r>
              <a:r>
                <a:rPr lang="en-US" altLang="zh-CN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2009</a:t>
              </a:r>
              <a:r>
                <a:rPr lang="en-US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]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712792" y="4720677"/>
              <a:ext cx="8188656" cy="595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Service-Oriented 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Archit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cture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+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Services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=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System</a:t>
              </a:r>
              <a:r>
                <a:rPr lang="en-US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 </a:t>
              </a:r>
              <a:r>
                <a:rPr lang="en-US" sz="2400">
                  <a:solidFill>
                    <a:srgbClr val="C00000"/>
                  </a:solidFill>
                  <a:latin typeface="Arial Narrow" panose="020B0606020202030204" pitchFamily="34" charset="0"/>
                </a:rPr>
                <a:t>- </a:t>
              </a:r>
              <a:r>
                <a:rPr lang="en-US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[H. Li, </a:t>
              </a:r>
              <a:r>
                <a:rPr lang="en-US" altLang="zh-CN" sz="2000" b="1">
                  <a:solidFill>
                    <a:srgbClr val="C00000"/>
                  </a:solidFill>
                  <a:latin typeface="Arial Narrow" panose="020B0606020202030204" pitchFamily="34" charset="0"/>
                </a:rPr>
                <a:t>2012]</a:t>
              </a:r>
              <a:endParaRPr lang="en-US" sz="2000" b="1">
                <a:solidFill>
                  <a:srgbClr val="C00000"/>
                </a:solidFill>
                <a:latin typeface="Arial Narrow" panose="020B0606020202030204" pitchFamily="34" charset="0"/>
              </a:endParaRPr>
            </a:p>
          </p:txBody>
        </p:sp>
      </p:grpSp>
      <p:cxnSp>
        <p:nvCxnSpPr>
          <p:cNvPr id="18" name="直接箭头连接符 17"/>
          <p:cNvCxnSpPr/>
          <p:nvPr/>
        </p:nvCxnSpPr>
        <p:spPr>
          <a:xfrm flipH="1">
            <a:off x="1841605" y="2174665"/>
            <a:ext cx="24724" cy="3373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8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3490" y="697367"/>
            <a:ext cx="9274769" cy="586834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Progress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Software Development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梯形 39"/>
          <p:cNvSpPr/>
          <p:nvPr/>
        </p:nvSpPr>
        <p:spPr>
          <a:xfrm>
            <a:off x="5513294" y="1926178"/>
            <a:ext cx="2901484" cy="1150902"/>
          </a:xfrm>
          <a:prstGeom prst="trapezoid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level</a:t>
            </a:r>
          </a:p>
        </p:txBody>
      </p:sp>
      <p:cxnSp>
        <p:nvCxnSpPr>
          <p:cNvPr id="43" name="肘形连接符 42"/>
          <p:cNvCxnSpPr>
            <a:stCxn id="3" idx="1"/>
            <a:endCxn id="40" idx="1"/>
          </p:cNvCxnSpPr>
          <p:nvPr/>
        </p:nvCxnSpPr>
        <p:spPr>
          <a:xfrm rot="10800000" flipH="1" flipV="1">
            <a:off x="2343489" y="990783"/>
            <a:ext cx="3313667" cy="1510845"/>
          </a:xfrm>
          <a:prstGeom prst="bentConnector3">
            <a:avLst>
              <a:gd name="adj1" fmla="val -6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3" idx="1"/>
            <a:endCxn id="38" idx="1"/>
          </p:cNvCxnSpPr>
          <p:nvPr/>
        </p:nvCxnSpPr>
        <p:spPr>
          <a:xfrm rot="10800000" flipH="1" flipV="1">
            <a:off x="2343490" y="990783"/>
            <a:ext cx="2439608" cy="2865749"/>
          </a:xfrm>
          <a:prstGeom prst="bentConnector3">
            <a:avLst>
              <a:gd name="adj1" fmla="val -9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3" idx="1"/>
            <a:endCxn id="39" idx="1"/>
          </p:cNvCxnSpPr>
          <p:nvPr/>
        </p:nvCxnSpPr>
        <p:spPr>
          <a:xfrm rot="10800000" flipH="1" flipV="1">
            <a:off x="2343490" y="990784"/>
            <a:ext cx="1494266" cy="4298794"/>
          </a:xfrm>
          <a:prstGeom prst="bentConnector3">
            <a:avLst>
              <a:gd name="adj1" fmla="val -15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84413" y="2062171"/>
            <a:ext cx="9798803" cy="3859018"/>
            <a:chOff x="2184413" y="2062171"/>
            <a:chExt cx="9798803" cy="3859018"/>
          </a:xfrm>
        </p:grpSpPr>
        <p:sp>
          <p:nvSpPr>
            <p:cNvPr id="38" name="梯形 37"/>
            <p:cNvSpPr/>
            <p:nvPr/>
          </p:nvSpPr>
          <p:spPr>
            <a:xfrm>
              <a:off x="4639235" y="3281082"/>
              <a:ext cx="4518212" cy="1150902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Algorithm/object level</a:t>
              </a:r>
            </a:p>
          </p:txBody>
        </p:sp>
        <p:sp>
          <p:nvSpPr>
            <p:cNvPr id="39" name="梯形 38"/>
            <p:cNvSpPr/>
            <p:nvPr/>
          </p:nvSpPr>
          <p:spPr>
            <a:xfrm>
              <a:off x="3679853" y="4657967"/>
              <a:ext cx="6271926" cy="126322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Instruction level</a:t>
              </a: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12563" y="2062172"/>
              <a:ext cx="1653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184413" y="4878063"/>
              <a:ext cx="1653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011084" y="3453761"/>
              <a:ext cx="1653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Narrow" panose="020B0606020202030204" pitchFamily="34" charset="0"/>
                </a:rPr>
                <a:t>Programming at</a:t>
              </a:r>
            </a:p>
            <a:p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997534" y="4966411"/>
              <a:ext cx="1985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Narrow" panose="020B0606020202030204" pitchFamily="34" charset="0"/>
                </a:rPr>
                <a:t>Low level Programing language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397609" y="3453760"/>
              <a:ext cx="2005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high-level programing language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823866" y="2062171"/>
              <a:ext cx="2202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 Narrow" panose="020B0606020202030204" pitchFamily="34" charset="0"/>
                </a:rPr>
                <a:t>Low Code Platforms or S</a:t>
              </a:r>
              <a:r>
                <a:rPr lang="en-US" dirty="0">
                  <a:latin typeface="Arial Narrow" panose="020B0606020202030204" pitchFamily="34" charset="0"/>
                </a:rPr>
                <a:t>oftware Product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50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4552" y="584696"/>
            <a:ext cx="8911687" cy="1280890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Features of Very high-level Programming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6724" y="1639087"/>
            <a:ext cx="10180835" cy="470653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Architecture centered and high-level abstraction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System components may be active in advance.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combination of hard ware and software in the status of service 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Consists of active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components or software defined things including even living things like men and animals or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cyber physical system (CPS) that integrates sensing, computation, control and networking into  physical objects and infrastructure, connecting them to the Internet and to each other.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architecture is considered as a </a:t>
            </a:r>
            <a:r>
              <a:rPr lang="en-US" altLang="zh-CN" sz="2800" i="1" dirty="0">
                <a:latin typeface="Arial" panose="020B0604020202020204" pitchFamily="34" charset="0"/>
                <a:cs typeface="Arial" panose="020B0604020202020204" pitchFamily="34" charset="0"/>
              </a:rPr>
              <a:t>network style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one, while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the components are likely software defined  things </a:t>
            </a:r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apearing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in internet,.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1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 Languages</a:t>
            </a:r>
            <a:endParaRPr lang="zh-CN" altLang="en-US" b="1" spc="-3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4" y="1756954"/>
            <a:ext cx="8911687" cy="432889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1GL </a:t>
            </a:r>
            <a:r>
              <a:rPr lang="en-US" altLang="zh-CN" sz="2800" b="1" dirty="0"/>
              <a:t>Machine Code</a:t>
            </a:r>
            <a:endParaRPr lang="en-US" altLang="zh-CN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2GL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 Language (Assembler):a more readable machine code</a:t>
            </a: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3GL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Procedural Language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Pascal,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C++,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Ada,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Java,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4GL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Non-Procedural Language SQL, Mapper</a:t>
            </a:r>
          </a:p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5GL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Prolog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OPS5,  Mercury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Generation-based  Language  Oracle Designer, Report Generator, 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Jimes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Martin Diagram generator,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4713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1530</Words>
  <Application>Microsoft Office PowerPoint</Application>
  <PresentationFormat>Widescreen</PresentationFormat>
  <Paragraphs>226</Paragraphs>
  <Slides>21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Arial Unicode MS</vt:lpstr>
      <vt:lpstr>FangSong</vt:lpstr>
      <vt:lpstr>SketchFlow Print</vt:lpstr>
      <vt:lpstr>Arial</vt:lpstr>
      <vt:lpstr>Arial Black</vt:lpstr>
      <vt:lpstr>Arial Narrow</vt:lpstr>
      <vt:lpstr>Arial Rounded MT Bold</vt:lpstr>
      <vt:lpstr>Calibri</vt:lpstr>
      <vt:lpstr>Calibri Light</vt:lpstr>
      <vt:lpstr>Century Gothic</vt:lpstr>
      <vt:lpstr>Open Sans</vt:lpstr>
      <vt:lpstr>Tahoma</vt:lpstr>
      <vt:lpstr>Times New Roman</vt:lpstr>
      <vt:lpstr>Wingdings</vt:lpstr>
      <vt:lpstr>Wingdings 3</vt:lpstr>
      <vt:lpstr>丝状</vt:lpstr>
      <vt:lpstr>Office 主题</vt:lpstr>
      <vt:lpstr>Picture</vt:lpstr>
      <vt:lpstr>Very High-Level Programming and  Low/no Code Movement Software Development with Architecturalization  </vt:lpstr>
      <vt:lpstr>Very High-Level Programming  超高级程序设计 </vt:lpstr>
      <vt:lpstr>PowerPoint Presentation</vt:lpstr>
      <vt:lpstr>PowerPoint Presentation</vt:lpstr>
      <vt:lpstr>Software Components</vt:lpstr>
      <vt:lpstr>PowerPoint Presentation</vt:lpstr>
      <vt:lpstr>The Progress in Software Development</vt:lpstr>
      <vt:lpstr>Features of Very high-level Programming</vt:lpstr>
      <vt:lpstr>Programming  Languages</vt:lpstr>
      <vt:lpstr>Very high-level Programming   (Examples)</vt:lpstr>
      <vt:lpstr>Dynamic Programming</vt:lpstr>
      <vt:lpstr>          Service-oriented Programming (SOP)</vt:lpstr>
      <vt:lpstr>System Discovery</vt:lpstr>
      <vt:lpstr>Cluster Style System Development</vt:lpstr>
      <vt:lpstr>Low-Code Development Platforms (LCDP) </vt:lpstr>
      <vt:lpstr>PowerPoint Presentation</vt:lpstr>
      <vt:lpstr>An Example of LSC Specification Data Processor – the actor at top-level</vt:lpstr>
      <vt:lpstr>Very high-level Programming  Language</vt:lpstr>
      <vt:lpstr>PowerPoint Presentation</vt:lpstr>
      <vt:lpstr>Q&amp;A：Very High-Level Programming</vt:lpstr>
      <vt:lpstr>Low-Code Development Platforms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Paradigm in the Era of Big Data</dc:title>
  <dc:creator>廖峭</dc:creator>
  <cp:lastModifiedBy>Li Haikuan</cp:lastModifiedBy>
  <cp:revision>763</cp:revision>
  <dcterms:created xsi:type="dcterms:W3CDTF">2016-06-24T12:48:39Z</dcterms:created>
  <dcterms:modified xsi:type="dcterms:W3CDTF">2023-01-29T14:05:29Z</dcterms:modified>
</cp:coreProperties>
</file>